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13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FAD2A-055F-4F1B-9670-4D057DB74DE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E498FE1-E8AF-4332-A11A-50842BAAED60}">
      <dgm:prSet/>
      <dgm:spPr/>
      <dgm:t>
        <a:bodyPr/>
        <a:lstStyle/>
        <a:p>
          <a:pPr rtl="0"/>
          <a:r>
            <a:rPr lang="ru-RU" smtClean="0"/>
            <a:t>формирование единого профилактического пространства путем объединения усилий всех участников профилактического процесса для обеспечения комплексного системного воздействия на целевые группы (субъектов) профилактики; </a:t>
          </a:r>
          <a:endParaRPr lang="ru-RU"/>
        </a:p>
      </dgm:t>
    </dgm:pt>
    <dgm:pt modelId="{4EB0A967-27FD-412E-B013-83FD92DD5FFF}" type="parTrans" cxnId="{17D8CDB5-7C62-4165-8C5C-6CFA32A11BD0}">
      <dgm:prSet/>
      <dgm:spPr/>
      <dgm:t>
        <a:bodyPr/>
        <a:lstStyle/>
        <a:p>
          <a:endParaRPr lang="ru-RU"/>
        </a:p>
      </dgm:t>
    </dgm:pt>
    <dgm:pt modelId="{5B14D3EA-02E8-45DF-AB40-8B4B3DA19AD6}" type="sibTrans" cxnId="{17D8CDB5-7C62-4165-8C5C-6CFA32A11BD0}">
      <dgm:prSet/>
      <dgm:spPr/>
      <dgm:t>
        <a:bodyPr/>
        <a:lstStyle/>
        <a:p>
          <a:endParaRPr lang="ru-RU"/>
        </a:p>
      </dgm:t>
    </dgm:pt>
    <dgm:pt modelId="{A5DB3D22-45FF-46E4-B8F4-F1B4C6F45F10}">
      <dgm:prSet/>
      <dgm:spPr/>
      <dgm:t>
        <a:bodyPr/>
        <a:lstStyle/>
        <a:p>
          <a:pPr rtl="0"/>
          <a:r>
            <a:rPr lang="ru-RU" smtClean="0"/>
            <a:t>мониторинг состояния организации профилактической деятельности и оценка ее эффективности, а также характеристика ситуаций, связанных с распространением употребления ПАВ обучающимися; </a:t>
          </a:r>
          <a:endParaRPr lang="ru-RU"/>
        </a:p>
      </dgm:t>
    </dgm:pt>
    <dgm:pt modelId="{DDA7B1BC-311C-4FA1-85FD-8DDEF353E9FB}" type="parTrans" cxnId="{97A309DA-A62E-47D9-A9AB-5CF584F00949}">
      <dgm:prSet/>
      <dgm:spPr/>
      <dgm:t>
        <a:bodyPr/>
        <a:lstStyle/>
        <a:p>
          <a:endParaRPr lang="ru-RU"/>
        </a:p>
      </dgm:t>
    </dgm:pt>
    <dgm:pt modelId="{5EFAA8BC-A35B-42AC-B53C-9ACD22912751}" type="sibTrans" cxnId="{97A309DA-A62E-47D9-A9AB-5CF584F00949}">
      <dgm:prSet/>
      <dgm:spPr/>
      <dgm:t>
        <a:bodyPr/>
        <a:lstStyle/>
        <a:p>
          <a:endParaRPr lang="ru-RU"/>
        </a:p>
      </dgm:t>
    </dgm:pt>
    <dgm:pt modelId="{0EA6C316-04D4-4EF7-B862-4A0FA2141A05}">
      <dgm:prSet/>
      <dgm:spPr/>
      <dgm:t>
        <a:bodyPr/>
        <a:lstStyle/>
        <a:p>
          <a:pPr rtl="0"/>
          <a:r>
            <a:rPr lang="ru-RU" smtClean="0"/>
            <a:t>исключение влияния условий и факторов, способных провоцировать вовлечение в употребление ПАВ обучающихся; </a:t>
          </a:r>
          <a:endParaRPr lang="ru-RU"/>
        </a:p>
      </dgm:t>
    </dgm:pt>
    <dgm:pt modelId="{4B19AA95-4E35-49B5-9C1A-08F5A9C856E9}" type="parTrans" cxnId="{E1E985ED-7664-421B-89A7-D30AF09E3372}">
      <dgm:prSet/>
      <dgm:spPr/>
      <dgm:t>
        <a:bodyPr/>
        <a:lstStyle/>
        <a:p>
          <a:endParaRPr lang="ru-RU"/>
        </a:p>
      </dgm:t>
    </dgm:pt>
    <dgm:pt modelId="{598AB5E6-2589-4CF9-BD02-7F5C471BF96B}" type="sibTrans" cxnId="{E1E985ED-7664-421B-89A7-D30AF09E3372}">
      <dgm:prSet/>
      <dgm:spPr/>
      <dgm:t>
        <a:bodyPr/>
        <a:lstStyle/>
        <a:p>
          <a:endParaRPr lang="ru-RU"/>
        </a:p>
      </dgm:t>
    </dgm:pt>
    <dgm:pt modelId="{C78CF74E-1EB4-47E8-B835-622DEDAA7BE6}">
      <dgm:prSet/>
      <dgm:spPr/>
      <dgm:t>
        <a:bodyPr/>
        <a:lstStyle/>
        <a:p>
          <a:pPr rtl="0"/>
          <a:r>
            <a:rPr lang="ru-RU" smtClean="0"/>
            <a:t>развитие ресурсов, обеспечивающих снижение риска употребления ПАВ среди обучающихся. </a:t>
          </a:r>
          <a:endParaRPr lang="ru-RU"/>
        </a:p>
      </dgm:t>
    </dgm:pt>
    <dgm:pt modelId="{35ACA6F0-7E48-434B-A13B-90489754962C}" type="parTrans" cxnId="{BD02B610-39B9-4B54-A27D-60770466A51A}">
      <dgm:prSet/>
      <dgm:spPr/>
      <dgm:t>
        <a:bodyPr/>
        <a:lstStyle/>
        <a:p>
          <a:endParaRPr lang="ru-RU"/>
        </a:p>
      </dgm:t>
    </dgm:pt>
    <dgm:pt modelId="{0BDC2AB8-3421-47C7-98FC-2C4165B6FB52}" type="sibTrans" cxnId="{BD02B610-39B9-4B54-A27D-60770466A51A}">
      <dgm:prSet/>
      <dgm:spPr/>
      <dgm:t>
        <a:bodyPr/>
        <a:lstStyle/>
        <a:p>
          <a:endParaRPr lang="ru-RU"/>
        </a:p>
      </dgm:t>
    </dgm:pt>
    <dgm:pt modelId="{7E08F67E-33E4-4092-A3D1-861F6A3B604E}" type="pres">
      <dgm:prSet presAssocID="{3DDFAD2A-055F-4F1B-9670-4D057DB74D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80E25-B327-4450-A8F8-AA0B0FF7AB07}" type="pres">
      <dgm:prSet presAssocID="{BE498FE1-E8AF-4332-A11A-50842BAAED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B0DBD-13B2-45B8-994A-3BD011D8CA25}" type="pres">
      <dgm:prSet presAssocID="{5B14D3EA-02E8-45DF-AB40-8B4B3DA19AD6}" presName="spacer" presStyleCnt="0"/>
      <dgm:spPr/>
    </dgm:pt>
    <dgm:pt modelId="{BFC8C70A-220C-44E9-96E6-25923F13D849}" type="pres">
      <dgm:prSet presAssocID="{A5DB3D22-45FF-46E4-B8F4-F1B4C6F45F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864B0-1C8E-437D-AA0D-EB30356D905D}" type="pres">
      <dgm:prSet presAssocID="{5EFAA8BC-A35B-42AC-B53C-9ACD22912751}" presName="spacer" presStyleCnt="0"/>
      <dgm:spPr/>
    </dgm:pt>
    <dgm:pt modelId="{FE424EC9-F0E3-437B-92AA-5D6A3CFF0B14}" type="pres">
      <dgm:prSet presAssocID="{0EA6C316-04D4-4EF7-B862-4A0FA2141A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E23A7-5E1D-4E32-87F0-C930E022F9EC}" type="pres">
      <dgm:prSet presAssocID="{598AB5E6-2589-4CF9-BD02-7F5C471BF96B}" presName="spacer" presStyleCnt="0"/>
      <dgm:spPr/>
    </dgm:pt>
    <dgm:pt modelId="{1134143C-DD94-49F0-AE40-AF0BDFDD3931}" type="pres">
      <dgm:prSet presAssocID="{C78CF74E-1EB4-47E8-B835-622DEDAA7B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2B610-39B9-4B54-A27D-60770466A51A}" srcId="{3DDFAD2A-055F-4F1B-9670-4D057DB74DED}" destId="{C78CF74E-1EB4-47E8-B835-622DEDAA7BE6}" srcOrd="3" destOrd="0" parTransId="{35ACA6F0-7E48-434B-A13B-90489754962C}" sibTransId="{0BDC2AB8-3421-47C7-98FC-2C4165B6FB52}"/>
    <dgm:cxn modelId="{E1E985ED-7664-421B-89A7-D30AF09E3372}" srcId="{3DDFAD2A-055F-4F1B-9670-4D057DB74DED}" destId="{0EA6C316-04D4-4EF7-B862-4A0FA2141A05}" srcOrd="2" destOrd="0" parTransId="{4B19AA95-4E35-49B5-9C1A-08F5A9C856E9}" sibTransId="{598AB5E6-2589-4CF9-BD02-7F5C471BF96B}"/>
    <dgm:cxn modelId="{526B7364-B9EA-4E07-B491-F2935DE97EFD}" type="presOf" srcId="{C78CF74E-1EB4-47E8-B835-622DEDAA7BE6}" destId="{1134143C-DD94-49F0-AE40-AF0BDFDD3931}" srcOrd="0" destOrd="0" presId="urn:microsoft.com/office/officeart/2005/8/layout/vList2"/>
    <dgm:cxn modelId="{80DB95CD-04D9-4657-B5D1-3BCB77BF9CFF}" type="presOf" srcId="{0EA6C316-04D4-4EF7-B862-4A0FA2141A05}" destId="{FE424EC9-F0E3-437B-92AA-5D6A3CFF0B14}" srcOrd="0" destOrd="0" presId="urn:microsoft.com/office/officeart/2005/8/layout/vList2"/>
    <dgm:cxn modelId="{6CEB53A5-E131-440A-BAB7-29EC545C7D65}" type="presOf" srcId="{BE498FE1-E8AF-4332-A11A-50842BAAED60}" destId="{E4380E25-B327-4450-A8F8-AA0B0FF7AB07}" srcOrd="0" destOrd="0" presId="urn:microsoft.com/office/officeart/2005/8/layout/vList2"/>
    <dgm:cxn modelId="{AFC2F6AE-05F5-42A5-AD93-CC206781628F}" type="presOf" srcId="{A5DB3D22-45FF-46E4-B8F4-F1B4C6F45F10}" destId="{BFC8C70A-220C-44E9-96E6-25923F13D849}" srcOrd="0" destOrd="0" presId="urn:microsoft.com/office/officeart/2005/8/layout/vList2"/>
    <dgm:cxn modelId="{97A309DA-A62E-47D9-A9AB-5CF584F00949}" srcId="{3DDFAD2A-055F-4F1B-9670-4D057DB74DED}" destId="{A5DB3D22-45FF-46E4-B8F4-F1B4C6F45F10}" srcOrd="1" destOrd="0" parTransId="{DDA7B1BC-311C-4FA1-85FD-8DDEF353E9FB}" sibTransId="{5EFAA8BC-A35B-42AC-B53C-9ACD22912751}"/>
    <dgm:cxn modelId="{9B0BEC72-33C4-48E6-9D22-1E64AAE0BBEB}" type="presOf" srcId="{3DDFAD2A-055F-4F1B-9670-4D057DB74DED}" destId="{7E08F67E-33E4-4092-A3D1-861F6A3B604E}" srcOrd="0" destOrd="0" presId="urn:microsoft.com/office/officeart/2005/8/layout/vList2"/>
    <dgm:cxn modelId="{17D8CDB5-7C62-4165-8C5C-6CFA32A11BD0}" srcId="{3DDFAD2A-055F-4F1B-9670-4D057DB74DED}" destId="{BE498FE1-E8AF-4332-A11A-50842BAAED60}" srcOrd="0" destOrd="0" parTransId="{4EB0A967-27FD-412E-B013-83FD92DD5FFF}" sibTransId="{5B14D3EA-02E8-45DF-AB40-8B4B3DA19AD6}"/>
    <dgm:cxn modelId="{79506D12-5764-497A-BB21-B6B4A25F3D12}" type="presParOf" srcId="{7E08F67E-33E4-4092-A3D1-861F6A3B604E}" destId="{E4380E25-B327-4450-A8F8-AA0B0FF7AB07}" srcOrd="0" destOrd="0" presId="urn:microsoft.com/office/officeart/2005/8/layout/vList2"/>
    <dgm:cxn modelId="{E4D2D53E-96A1-4E5A-B4CD-8C369F0FBCD8}" type="presParOf" srcId="{7E08F67E-33E4-4092-A3D1-861F6A3B604E}" destId="{422B0DBD-13B2-45B8-994A-3BD011D8CA25}" srcOrd="1" destOrd="0" presId="urn:microsoft.com/office/officeart/2005/8/layout/vList2"/>
    <dgm:cxn modelId="{5A942E63-BB7C-4D3C-AE5E-91341ED9AA5F}" type="presParOf" srcId="{7E08F67E-33E4-4092-A3D1-861F6A3B604E}" destId="{BFC8C70A-220C-44E9-96E6-25923F13D849}" srcOrd="2" destOrd="0" presId="urn:microsoft.com/office/officeart/2005/8/layout/vList2"/>
    <dgm:cxn modelId="{F5701667-C314-495B-AF04-AFFD21C14999}" type="presParOf" srcId="{7E08F67E-33E4-4092-A3D1-861F6A3B604E}" destId="{C19864B0-1C8E-437D-AA0D-EB30356D905D}" srcOrd="3" destOrd="0" presId="urn:microsoft.com/office/officeart/2005/8/layout/vList2"/>
    <dgm:cxn modelId="{C5EF4EC1-1222-402F-8632-3B5016B58ACD}" type="presParOf" srcId="{7E08F67E-33E4-4092-A3D1-861F6A3B604E}" destId="{FE424EC9-F0E3-437B-92AA-5D6A3CFF0B14}" srcOrd="4" destOrd="0" presId="urn:microsoft.com/office/officeart/2005/8/layout/vList2"/>
    <dgm:cxn modelId="{5BE8E668-4350-4B26-91BE-732739D7E114}" type="presParOf" srcId="{7E08F67E-33E4-4092-A3D1-861F6A3B604E}" destId="{564E23A7-5E1D-4E32-87F0-C930E022F9EC}" srcOrd="5" destOrd="0" presId="urn:microsoft.com/office/officeart/2005/8/layout/vList2"/>
    <dgm:cxn modelId="{6FFE4579-F738-4D5C-8EFE-98B9AFB76126}" type="presParOf" srcId="{7E08F67E-33E4-4092-A3D1-861F6A3B604E}" destId="{1134143C-DD94-49F0-AE40-AF0BDFDD39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7DC76F-7798-460C-AF1F-8331F5382232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9737B20-57BD-4557-BADE-D6259FBECF4C}">
      <dgm:prSet custT="1"/>
      <dgm:spPr/>
      <dgm:t>
        <a:bodyPr/>
        <a:lstStyle/>
        <a:p>
          <a:pPr rtl="0"/>
          <a:r>
            <a:rPr lang="ru-RU" sz="1300" dirty="0" smtClean="0"/>
            <a:t>1</a:t>
          </a:r>
          <a:r>
            <a:rPr lang="ru-RU" sz="1600" dirty="0" smtClean="0"/>
            <a:t>. Диагностика – выявление личностных характеристик, которые дают возможность предполагать склонность к </a:t>
          </a:r>
          <a:r>
            <a:rPr lang="ru-RU" sz="1600" dirty="0" err="1" smtClean="0"/>
            <a:t>аддиктивному</a:t>
          </a:r>
          <a:r>
            <a:rPr lang="ru-RU" sz="1600" dirty="0" smtClean="0"/>
            <a:t> поведению</a:t>
          </a:r>
          <a:r>
            <a:rPr lang="ru-RU" sz="1300" dirty="0" smtClean="0"/>
            <a:t>.</a:t>
          </a:r>
          <a:endParaRPr lang="ru-RU" sz="1300" dirty="0"/>
        </a:p>
      </dgm:t>
    </dgm:pt>
    <dgm:pt modelId="{E70BF24B-7646-4C4A-88BA-1533D9E8E3FD}" type="parTrans" cxnId="{C087BAA8-65C0-41E9-979B-69CDB738848B}">
      <dgm:prSet/>
      <dgm:spPr/>
      <dgm:t>
        <a:bodyPr/>
        <a:lstStyle/>
        <a:p>
          <a:endParaRPr lang="ru-RU"/>
        </a:p>
      </dgm:t>
    </dgm:pt>
    <dgm:pt modelId="{D0C2A23F-347D-41A4-B804-8C659AC9F8BA}" type="sibTrans" cxnId="{C087BAA8-65C0-41E9-979B-69CDB738848B}">
      <dgm:prSet/>
      <dgm:spPr/>
      <dgm:t>
        <a:bodyPr/>
        <a:lstStyle/>
        <a:p>
          <a:endParaRPr lang="ru-RU"/>
        </a:p>
      </dgm:t>
    </dgm:pt>
    <dgm:pt modelId="{C56FE8E4-D0CA-464D-8854-47825C726FA7}">
      <dgm:prSet custT="1"/>
      <dgm:spPr/>
      <dgm:t>
        <a:bodyPr/>
        <a:lstStyle/>
        <a:p>
          <a:pPr rtl="0"/>
          <a:r>
            <a:rPr lang="ru-RU" sz="1100" dirty="0" smtClean="0"/>
            <a:t>2. </a:t>
          </a:r>
          <a:r>
            <a:rPr lang="ru-RU" sz="1600" dirty="0" smtClean="0"/>
            <a:t>Донесение информации,  распространение среди молодежи как можно большее количество информации о вредных привычках, их последствиях, методах противодействия стрессовым ситуациям, учить грамотному общению</a:t>
          </a:r>
          <a:endParaRPr lang="ru-RU" sz="1600" dirty="0"/>
        </a:p>
      </dgm:t>
    </dgm:pt>
    <dgm:pt modelId="{BF3BEC49-4EE4-4130-8A8D-3B7E16E1FA5F}" type="parTrans" cxnId="{E811BB4C-47DC-4FC4-9594-AC1D39AF6EDD}">
      <dgm:prSet/>
      <dgm:spPr/>
      <dgm:t>
        <a:bodyPr/>
        <a:lstStyle/>
        <a:p>
          <a:endParaRPr lang="ru-RU"/>
        </a:p>
      </dgm:t>
    </dgm:pt>
    <dgm:pt modelId="{D9125768-8497-49C1-9D14-28A628398220}" type="sibTrans" cxnId="{E811BB4C-47DC-4FC4-9594-AC1D39AF6EDD}">
      <dgm:prSet/>
      <dgm:spPr/>
      <dgm:t>
        <a:bodyPr/>
        <a:lstStyle/>
        <a:p>
          <a:endParaRPr lang="ru-RU"/>
        </a:p>
      </dgm:t>
    </dgm:pt>
    <dgm:pt modelId="{B416A910-B59B-41A1-B1BA-6F3260BC775D}">
      <dgm:prSet custT="1"/>
      <dgm:spPr/>
      <dgm:t>
        <a:bodyPr/>
        <a:lstStyle/>
        <a:p>
          <a:pPr rtl="0"/>
          <a:r>
            <a:rPr lang="ru-RU" sz="1400" dirty="0" smtClean="0"/>
            <a:t>3</a:t>
          </a:r>
          <a:r>
            <a:rPr lang="ru-RU" sz="1600" dirty="0" smtClean="0"/>
            <a:t>. Коррекция, работа психолога направлена на исправление сформировавшихся негативных взглядов, отношения к себе, формирование навыка справляться с трудными жизненными ситуациями</a:t>
          </a:r>
          <a:endParaRPr lang="ru-RU" sz="1600" dirty="0"/>
        </a:p>
      </dgm:t>
    </dgm:pt>
    <dgm:pt modelId="{0F17DA17-6B6F-4BE5-A64A-DC7E11420BDB}" type="parTrans" cxnId="{E2895307-50A1-4630-8159-2F45D8C51015}">
      <dgm:prSet/>
      <dgm:spPr/>
      <dgm:t>
        <a:bodyPr/>
        <a:lstStyle/>
        <a:p>
          <a:endParaRPr lang="ru-RU"/>
        </a:p>
      </dgm:t>
    </dgm:pt>
    <dgm:pt modelId="{51C38424-4686-4886-9487-562ADCF39D20}" type="sibTrans" cxnId="{E2895307-50A1-4630-8159-2F45D8C51015}">
      <dgm:prSet/>
      <dgm:spPr/>
      <dgm:t>
        <a:bodyPr/>
        <a:lstStyle/>
        <a:p>
          <a:endParaRPr lang="ru-RU"/>
        </a:p>
      </dgm:t>
    </dgm:pt>
    <dgm:pt modelId="{E628D712-937A-48D2-A311-D9FE3C632D0D}" type="pres">
      <dgm:prSet presAssocID="{EA7DC76F-7798-460C-AF1F-8331F538223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72BC01B-F15B-4826-AB38-3FED7901656E}" type="pres">
      <dgm:prSet presAssocID="{EA7DC76F-7798-460C-AF1F-8331F5382232}" presName="pyramid" presStyleLbl="node1" presStyleIdx="0" presStyleCnt="1" custLinFactNeighborX="12897"/>
      <dgm:spPr/>
    </dgm:pt>
    <dgm:pt modelId="{7E8ECAA4-5CF4-4AA9-8DB3-23558FC7553B}" type="pres">
      <dgm:prSet presAssocID="{EA7DC76F-7798-460C-AF1F-8331F5382232}" presName="theList" presStyleCnt="0"/>
      <dgm:spPr/>
    </dgm:pt>
    <dgm:pt modelId="{4D975477-34A0-4AFA-B37F-24EE1A443F9B}" type="pres">
      <dgm:prSet presAssocID="{49737B20-57BD-4557-BADE-D6259FBECF4C}" presName="aNode" presStyleLbl="fgAcc1" presStyleIdx="0" presStyleCnt="3" custScaleX="227991" custLinFactY="211703" custLinFactNeighborX="-45110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77B59-A294-4176-B08D-19531C6DF5B4}" type="pres">
      <dgm:prSet presAssocID="{49737B20-57BD-4557-BADE-D6259FBECF4C}" presName="aSpace" presStyleCnt="0"/>
      <dgm:spPr/>
    </dgm:pt>
    <dgm:pt modelId="{BD879A30-B2D7-46DE-B1B4-EAC94199544D}" type="pres">
      <dgm:prSet presAssocID="{C56FE8E4-D0CA-464D-8854-47825C726FA7}" presName="aNode" presStyleLbl="fgAcc1" presStyleIdx="1" presStyleCnt="3" custScaleX="228346" custLinFactNeighborX="-45110" custLinFactNeighborY="-35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7BA79-4C22-4EF8-8B62-054C160664DA}" type="pres">
      <dgm:prSet presAssocID="{C56FE8E4-D0CA-464D-8854-47825C726FA7}" presName="aSpace" presStyleCnt="0"/>
      <dgm:spPr/>
    </dgm:pt>
    <dgm:pt modelId="{DF908425-A023-4A67-AC1D-FA1008025E3F}" type="pres">
      <dgm:prSet presAssocID="{B416A910-B59B-41A1-B1BA-6F3260BC775D}" presName="aNode" presStyleLbl="fgAcc1" presStyleIdx="2" presStyleCnt="3" custScaleX="223628" custLinFactY="-207138" custLinFactNeighborX="-42662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72A12-F535-4379-9A31-CDDED9BF32A8}" type="pres">
      <dgm:prSet presAssocID="{B416A910-B59B-41A1-B1BA-6F3260BC775D}" presName="aSpace" presStyleCnt="0"/>
      <dgm:spPr/>
    </dgm:pt>
  </dgm:ptLst>
  <dgm:cxnLst>
    <dgm:cxn modelId="{E811BB4C-47DC-4FC4-9594-AC1D39AF6EDD}" srcId="{EA7DC76F-7798-460C-AF1F-8331F5382232}" destId="{C56FE8E4-D0CA-464D-8854-47825C726FA7}" srcOrd="1" destOrd="0" parTransId="{BF3BEC49-4EE4-4130-8A8D-3B7E16E1FA5F}" sibTransId="{D9125768-8497-49C1-9D14-28A628398220}"/>
    <dgm:cxn modelId="{71654EDE-C0FE-4F54-8F64-50D28D12D3C3}" type="presOf" srcId="{EA7DC76F-7798-460C-AF1F-8331F5382232}" destId="{E628D712-937A-48D2-A311-D9FE3C632D0D}" srcOrd="0" destOrd="0" presId="urn:microsoft.com/office/officeart/2005/8/layout/pyramid2"/>
    <dgm:cxn modelId="{7173312F-9FC6-4CF1-8D03-D8AA6781C266}" type="presOf" srcId="{C56FE8E4-D0CA-464D-8854-47825C726FA7}" destId="{BD879A30-B2D7-46DE-B1B4-EAC94199544D}" srcOrd="0" destOrd="0" presId="urn:microsoft.com/office/officeart/2005/8/layout/pyramid2"/>
    <dgm:cxn modelId="{E8DF2273-1ACC-41E6-A505-DF911B3D0CCC}" type="presOf" srcId="{B416A910-B59B-41A1-B1BA-6F3260BC775D}" destId="{DF908425-A023-4A67-AC1D-FA1008025E3F}" srcOrd="0" destOrd="0" presId="urn:microsoft.com/office/officeart/2005/8/layout/pyramid2"/>
    <dgm:cxn modelId="{C087BAA8-65C0-41E9-979B-69CDB738848B}" srcId="{EA7DC76F-7798-460C-AF1F-8331F5382232}" destId="{49737B20-57BD-4557-BADE-D6259FBECF4C}" srcOrd="0" destOrd="0" parTransId="{E70BF24B-7646-4C4A-88BA-1533D9E8E3FD}" sibTransId="{D0C2A23F-347D-41A4-B804-8C659AC9F8BA}"/>
    <dgm:cxn modelId="{3E65F6BA-5528-478B-8D68-037E9D30C2BA}" type="presOf" srcId="{49737B20-57BD-4557-BADE-D6259FBECF4C}" destId="{4D975477-34A0-4AFA-B37F-24EE1A443F9B}" srcOrd="0" destOrd="0" presId="urn:microsoft.com/office/officeart/2005/8/layout/pyramid2"/>
    <dgm:cxn modelId="{E2895307-50A1-4630-8159-2F45D8C51015}" srcId="{EA7DC76F-7798-460C-AF1F-8331F5382232}" destId="{B416A910-B59B-41A1-B1BA-6F3260BC775D}" srcOrd="2" destOrd="0" parTransId="{0F17DA17-6B6F-4BE5-A64A-DC7E11420BDB}" sibTransId="{51C38424-4686-4886-9487-562ADCF39D20}"/>
    <dgm:cxn modelId="{A946BE03-5F7C-4582-B1B7-1608C679127E}" type="presParOf" srcId="{E628D712-937A-48D2-A311-D9FE3C632D0D}" destId="{E72BC01B-F15B-4826-AB38-3FED7901656E}" srcOrd="0" destOrd="0" presId="urn:microsoft.com/office/officeart/2005/8/layout/pyramid2"/>
    <dgm:cxn modelId="{F9FAD51B-CAD5-4240-9EDE-32E56E959290}" type="presParOf" srcId="{E628D712-937A-48D2-A311-D9FE3C632D0D}" destId="{7E8ECAA4-5CF4-4AA9-8DB3-23558FC7553B}" srcOrd="1" destOrd="0" presId="urn:microsoft.com/office/officeart/2005/8/layout/pyramid2"/>
    <dgm:cxn modelId="{952615D0-5CCE-4F71-A683-C6AE3DA41B10}" type="presParOf" srcId="{7E8ECAA4-5CF4-4AA9-8DB3-23558FC7553B}" destId="{4D975477-34A0-4AFA-B37F-24EE1A443F9B}" srcOrd="0" destOrd="0" presId="urn:microsoft.com/office/officeart/2005/8/layout/pyramid2"/>
    <dgm:cxn modelId="{77D32768-C4EB-4607-A378-771B65D9BD70}" type="presParOf" srcId="{7E8ECAA4-5CF4-4AA9-8DB3-23558FC7553B}" destId="{4F277B59-A294-4176-B08D-19531C6DF5B4}" srcOrd="1" destOrd="0" presId="urn:microsoft.com/office/officeart/2005/8/layout/pyramid2"/>
    <dgm:cxn modelId="{DB6F0F6B-BC61-4DDB-A70A-7A193C528CEE}" type="presParOf" srcId="{7E8ECAA4-5CF4-4AA9-8DB3-23558FC7553B}" destId="{BD879A30-B2D7-46DE-B1B4-EAC94199544D}" srcOrd="2" destOrd="0" presId="urn:microsoft.com/office/officeart/2005/8/layout/pyramid2"/>
    <dgm:cxn modelId="{40E35B17-501E-4DCB-9876-696184B18EAA}" type="presParOf" srcId="{7E8ECAA4-5CF4-4AA9-8DB3-23558FC7553B}" destId="{7D07BA79-4C22-4EF8-8B62-054C160664DA}" srcOrd="3" destOrd="0" presId="urn:microsoft.com/office/officeart/2005/8/layout/pyramid2"/>
    <dgm:cxn modelId="{2A47A7F9-C8ED-4B3E-AB7C-7AAA0814A3A2}" type="presParOf" srcId="{7E8ECAA4-5CF4-4AA9-8DB3-23558FC7553B}" destId="{DF908425-A023-4A67-AC1D-FA1008025E3F}" srcOrd="4" destOrd="0" presId="urn:microsoft.com/office/officeart/2005/8/layout/pyramid2"/>
    <dgm:cxn modelId="{69D223C4-FF46-4CEA-A4D7-F64BB5F588E9}" type="presParOf" srcId="{7E8ECAA4-5CF4-4AA9-8DB3-23558FC7553B}" destId="{69A72A12-F535-4379-9A31-CDDED9BF32A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0715F-2B6E-4323-B305-D45A3DF7EBF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94B5D9-9516-49B9-8D5A-FA3769F4D926}">
      <dgm:prSet/>
      <dgm:spPr/>
      <dgm:t>
        <a:bodyPr/>
        <a:lstStyle/>
        <a:p>
          <a:pPr rtl="0"/>
          <a:r>
            <a:rPr lang="ru-RU" smtClean="0"/>
            <a:t>укрепление здоровья обучающихся, создание условий для формирования мотивации к ведению здорового образа жизни; </a:t>
          </a:r>
          <a:endParaRPr lang="ru-RU"/>
        </a:p>
      </dgm:t>
    </dgm:pt>
    <dgm:pt modelId="{1BD51610-3C6D-41A8-9EE9-63FF0CEBB87A}" type="parTrans" cxnId="{708C6561-5547-4E77-AF93-50EB76A21049}">
      <dgm:prSet/>
      <dgm:spPr/>
      <dgm:t>
        <a:bodyPr/>
        <a:lstStyle/>
        <a:p>
          <a:endParaRPr lang="ru-RU"/>
        </a:p>
      </dgm:t>
    </dgm:pt>
    <dgm:pt modelId="{B6AAACAB-6455-4355-99C8-87FDB9EAB6C9}" type="sibTrans" cxnId="{708C6561-5547-4E77-AF93-50EB76A21049}">
      <dgm:prSet/>
      <dgm:spPr/>
      <dgm:t>
        <a:bodyPr/>
        <a:lstStyle/>
        <a:p>
          <a:endParaRPr lang="ru-RU"/>
        </a:p>
      </dgm:t>
    </dgm:pt>
    <dgm:pt modelId="{C44448C8-B18F-4C4A-9DB6-F44C1A1AA6C4}">
      <dgm:prSet/>
      <dgm:spPr/>
      <dgm:t>
        <a:bodyPr/>
        <a:lstStyle/>
        <a:p>
          <a:pPr rtl="0"/>
          <a:r>
            <a:rPr lang="ru-RU" smtClean="0"/>
            <a:t>изучение и внедрение в практику наиболее эффективных видов и направлений профилактической работы, основанных на отечественном и зарубежном опыте организации профилактики употребления ПАВ и др.</a:t>
          </a:r>
          <a:endParaRPr lang="ru-RU"/>
        </a:p>
      </dgm:t>
    </dgm:pt>
    <dgm:pt modelId="{B57E570C-C224-4D9D-B360-007A985CAEC9}" type="parTrans" cxnId="{56B515E4-6EE9-4787-A079-B379648E15CD}">
      <dgm:prSet/>
      <dgm:spPr/>
      <dgm:t>
        <a:bodyPr/>
        <a:lstStyle/>
        <a:p>
          <a:endParaRPr lang="ru-RU"/>
        </a:p>
      </dgm:t>
    </dgm:pt>
    <dgm:pt modelId="{77B4A694-62A3-41E6-9FB1-4DB91DD20AB3}" type="sibTrans" cxnId="{56B515E4-6EE9-4787-A079-B379648E15CD}">
      <dgm:prSet/>
      <dgm:spPr/>
      <dgm:t>
        <a:bodyPr/>
        <a:lstStyle/>
        <a:p>
          <a:endParaRPr lang="ru-RU"/>
        </a:p>
      </dgm:t>
    </dgm:pt>
    <dgm:pt modelId="{4DF24E3F-E015-4E44-B65A-596188A220CB}">
      <dgm:prSet/>
      <dgm:spPr/>
      <dgm:t>
        <a:bodyPr/>
        <a:lstStyle/>
        <a:p>
          <a:pPr rtl="0"/>
          <a:r>
            <a:rPr lang="ru-RU" smtClean="0"/>
            <a:t>создание условий для вовлечения детей и подростков в систематические занятия физической культурой и спортом; </a:t>
          </a:r>
          <a:endParaRPr lang="ru-RU"/>
        </a:p>
      </dgm:t>
    </dgm:pt>
    <dgm:pt modelId="{5152F52F-E34C-4867-B2FF-44871BC9CF27}" type="sibTrans" cxnId="{6AAD6EC3-1560-49FE-94E1-1D5CE8126180}">
      <dgm:prSet/>
      <dgm:spPr/>
      <dgm:t>
        <a:bodyPr/>
        <a:lstStyle/>
        <a:p>
          <a:endParaRPr lang="ru-RU"/>
        </a:p>
      </dgm:t>
    </dgm:pt>
    <dgm:pt modelId="{2896FB82-4E3F-47EC-9ABC-69F3AA304E8E}" type="parTrans" cxnId="{6AAD6EC3-1560-49FE-94E1-1D5CE8126180}">
      <dgm:prSet/>
      <dgm:spPr/>
      <dgm:t>
        <a:bodyPr/>
        <a:lstStyle/>
        <a:p>
          <a:endParaRPr lang="ru-RU"/>
        </a:p>
      </dgm:t>
    </dgm:pt>
    <dgm:pt modelId="{758BDC31-7C50-47EE-BE4C-6CA6E0D7EE28}">
      <dgm:prSet/>
      <dgm:spPr/>
      <dgm:t>
        <a:bodyPr/>
        <a:lstStyle/>
        <a:p>
          <a:pPr rtl="0"/>
          <a:r>
            <a:rPr lang="ru-RU" smtClean="0"/>
            <a:t>создание условий для вовлечения обучающихся в волонтерские молодежные антинаркотические движения; </a:t>
          </a:r>
          <a:endParaRPr lang="ru-RU"/>
        </a:p>
      </dgm:t>
    </dgm:pt>
    <dgm:pt modelId="{48704C98-125C-49DF-A0FC-20C1781C746E}" type="sibTrans" cxnId="{2B88E5F2-5159-48C3-9D51-904B9C64CE51}">
      <dgm:prSet/>
      <dgm:spPr/>
      <dgm:t>
        <a:bodyPr/>
        <a:lstStyle/>
        <a:p>
          <a:endParaRPr lang="ru-RU"/>
        </a:p>
      </dgm:t>
    </dgm:pt>
    <dgm:pt modelId="{9254203C-E0F2-42A1-ACA6-5855A67156B0}" type="parTrans" cxnId="{2B88E5F2-5159-48C3-9D51-904B9C64CE51}">
      <dgm:prSet/>
      <dgm:spPr/>
      <dgm:t>
        <a:bodyPr/>
        <a:lstStyle/>
        <a:p>
          <a:endParaRPr lang="ru-RU"/>
        </a:p>
      </dgm:t>
    </dgm:pt>
    <dgm:pt modelId="{112FB524-2BC3-439E-908A-84D9EC6484A1}" type="pres">
      <dgm:prSet presAssocID="{44A0715F-2B6E-4323-B305-D45A3DF7EBF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19E01-3B31-4E58-918D-EB3E69A109BB}" type="pres">
      <dgm:prSet presAssocID="{D294B5D9-9516-49B9-8D5A-FA3769F4D926}" presName="circle1" presStyleLbl="node1" presStyleIdx="0" presStyleCnt="4"/>
      <dgm:spPr/>
    </dgm:pt>
    <dgm:pt modelId="{C867A9D4-69FA-4A02-B546-659C03341FE5}" type="pres">
      <dgm:prSet presAssocID="{D294B5D9-9516-49B9-8D5A-FA3769F4D926}" presName="space" presStyleCnt="0"/>
      <dgm:spPr/>
    </dgm:pt>
    <dgm:pt modelId="{D4048174-20EA-4197-A39F-934F310A4F37}" type="pres">
      <dgm:prSet presAssocID="{D294B5D9-9516-49B9-8D5A-FA3769F4D926}" presName="rect1" presStyleLbl="alignAcc1" presStyleIdx="0" presStyleCnt="4" custScaleY="100000"/>
      <dgm:spPr/>
      <dgm:t>
        <a:bodyPr/>
        <a:lstStyle/>
        <a:p>
          <a:endParaRPr lang="ru-RU"/>
        </a:p>
      </dgm:t>
    </dgm:pt>
    <dgm:pt modelId="{A9555D16-A5B1-4CC7-BB6D-AB6999F4022B}" type="pres">
      <dgm:prSet presAssocID="{758BDC31-7C50-47EE-BE4C-6CA6E0D7EE28}" presName="vertSpace2" presStyleLbl="node1" presStyleIdx="0" presStyleCnt="4"/>
      <dgm:spPr/>
    </dgm:pt>
    <dgm:pt modelId="{5DF02CFE-0558-4B35-B64A-5F6AF437E81C}" type="pres">
      <dgm:prSet presAssocID="{758BDC31-7C50-47EE-BE4C-6CA6E0D7EE28}" presName="circle2" presStyleLbl="node1" presStyleIdx="1" presStyleCnt="4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</dgm:pt>
    <dgm:pt modelId="{750BA714-8818-4073-AEBB-CAADC94160AC}" type="pres">
      <dgm:prSet presAssocID="{758BDC31-7C50-47EE-BE4C-6CA6E0D7EE28}" presName="rect2" presStyleLbl="alignAcc1" presStyleIdx="1" presStyleCnt="4"/>
      <dgm:spPr/>
      <dgm:t>
        <a:bodyPr/>
        <a:lstStyle/>
        <a:p>
          <a:endParaRPr lang="ru-RU"/>
        </a:p>
      </dgm:t>
    </dgm:pt>
    <dgm:pt modelId="{D69C5D71-1171-4B73-BDAF-9C9FDDE5A645}" type="pres">
      <dgm:prSet presAssocID="{4DF24E3F-E015-4E44-B65A-596188A220CB}" presName="vertSpace3" presStyleLbl="node1" presStyleIdx="1" presStyleCnt="4"/>
      <dgm:spPr/>
    </dgm:pt>
    <dgm:pt modelId="{EEAFF4CF-3C9E-45F4-ADD6-7A52D2D9C99C}" type="pres">
      <dgm:prSet presAssocID="{4DF24E3F-E015-4E44-B65A-596188A220CB}" presName="circle3" presStyleLbl="node1" presStyleIdx="2" presStyleCnt="4"/>
      <dgm:spPr/>
    </dgm:pt>
    <dgm:pt modelId="{8F9928B6-6A1E-4D12-9BA8-41CFDC622269}" type="pres">
      <dgm:prSet presAssocID="{4DF24E3F-E015-4E44-B65A-596188A220CB}" presName="rect3" presStyleLbl="alignAcc1" presStyleIdx="2" presStyleCnt="4"/>
      <dgm:spPr/>
      <dgm:t>
        <a:bodyPr/>
        <a:lstStyle/>
        <a:p>
          <a:endParaRPr lang="ru-RU"/>
        </a:p>
      </dgm:t>
    </dgm:pt>
    <dgm:pt modelId="{3E3F99F3-24B2-4EDD-B748-4F5EE64400DA}" type="pres">
      <dgm:prSet presAssocID="{C44448C8-B18F-4C4A-9DB6-F44C1A1AA6C4}" presName="vertSpace4" presStyleLbl="node1" presStyleIdx="2" presStyleCnt="4"/>
      <dgm:spPr/>
    </dgm:pt>
    <dgm:pt modelId="{8BED8168-1E46-410D-A22F-94608BFA0EA6}" type="pres">
      <dgm:prSet presAssocID="{C44448C8-B18F-4C4A-9DB6-F44C1A1AA6C4}" presName="circle4" presStyleLbl="node1" presStyleIdx="3" presStyleCnt="4"/>
      <dgm:spPr/>
    </dgm:pt>
    <dgm:pt modelId="{FFC72B7B-34B2-4BA2-829C-71A82F0E8387}" type="pres">
      <dgm:prSet presAssocID="{C44448C8-B18F-4C4A-9DB6-F44C1A1AA6C4}" presName="rect4" presStyleLbl="alignAcc1" presStyleIdx="3" presStyleCnt="4"/>
      <dgm:spPr/>
      <dgm:t>
        <a:bodyPr/>
        <a:lstStyle/>
        <a:p>
          <a:endParaRPr lang="ru-RU"/>
        </a:p>
      </dgm:t>
    </dgm:pt>
    <dgm:pt modelId="{18A9F080-9D48-4AD0-866E-BB7D4EB8E342}" type="pres">
      <dgm:prSet presAssocID="{D294B5D9-9516-49B9-8D5A-FA3769F4D92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B9BB3-82FA-4378-A804-9A4AAC14F3C9}" type="pres">
      <dgm:prSet presAssocID="{758BDC31-7C50-47EE-BE4C-6CA6E0D7EE2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4BD97-ADF1-4956-9225-5D439C5A7A79}" type="pres">
      <dgm:prSet presAssocID="{4DF24E3F-E015-4E44-B65A-596188A220C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793A4-9E72-418F-AA0E-395C2F742A0B}" type="pres">
      <dgm:prSet presAssocID="{C44448C8-B18F-4C4A-9DB6-F44C1A1AA6C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DDA92-3225-47A2-8001-737F55E95848}" type="presOf" srcId="{C44448C8-B18F-4C4A-9DB6-F44C1A1AA6C4}" destId="{FFC72B7B-34B2-4BA2-829C-71A82F0E8387}" srcOrd="0" destOrd="0" presId="urn:microsoft.com/office/officeart/2005/8/layout/target3"/>
    <dgm:cxn modelId="{D2A6A6C1-114C-432F-BA67-CD9E84B49476}" type="presOf" srcId="{44A0715F-2B6E-4323-B305-D45A3DF7EBF1}" destId="{112FB524-2BC3-439E-908A-84D9EC6484A1}" srcOrd="0" destOrd="0" presId="urn:microsoft.com/office/officeart/2005/8/layout/target3"/>
    <dgm:cxn modelId="{56B515E4-6EE9-4787-A079-B379648E15CD}" srcId="{44A0715F-2B6E-4323-B305-D45A3DF7EBF1}" destId="{C44448C8-B18F-4C4A-9DB6-F44C1A1AA6C4}" srcOrd="3" destOrd="0" parTransId="{B57E570C-C224-4D9D-B360-007A985CAEC9}" sibTransId="{77B4A694-62A3-41E6-9FB1-4DB91DD20AB3}"/>
    <dgm:cxn modelId="{33CEA634-05FE-49CE-9FC8-4F3727E94D9B}" type="presOf" srcId="{C44448C8-B18F-4C4A-9DB6-F44C1A1AA6C4}" destId="{449793A4-9E72-418F-AA0E-395C2F742A0B}" srcOrd="1" destOrd="0" presId="urn:microsoft.com/office/officeart/2005/8/layout/target3"/>
    <dgm:cxn modelId="{22F2AC80-F62F-4B02-8956-D11274B41EE6}" type="presOf" srcId="{758BDC31-7C50-47EE-BE4C-6CA6E0D7EE28}" destId="{109B9BB3-82FA-4378-A804-9A4AAC14F3C9}" srcOrd="1" destOrd="0" presId="urn:microsoft.com/office/officeart/2005/8/layout/target3"/>
    <dgm:cxn modelId="{4BB1322E-0606-49E2-AB3B-509D0A15F6C1}" type="presOf" srcId="{D294B5D9-9516-49B9-8D5A-FA3769F4D926}" destId="{18A9F080-9D48-4AD0-866E-BB7D4EB8E342}" srcOrd="1" destOrd="0" presId="urn:microsoft.com/office/officeart/2005/8/layout/target3"/>
    <dgm:cxn modelId="{5D623FBE-601B-4439-A40E-DFA2FB82756B}" type="presOf" srcId="{D294B5D9-9516-49B9-8D5A-FA3769F4D926}" destId="{D4048174-20EA-4197-A39F-934F310A4F37}" srcOrd="0" destOrd="0" presId="urn:microsoft.com/office/officeart/2005/8/layout/target3"/>
    <dgm:cxn modelId="{0E5C347F-AC33-4B37-8E51-A1AA5F7114C8}" type="presOf" srcId="{4DF24E3F-E015-4E44-B65A-596188A220CB}" destId="{8F9928B6-6A1E-4D12-9BA8-41CFDC622269}" srcOrd="0" destOrd="0" presId="urn:microsoft.com/office/officeart/2005/8/layout/target3"/>
    <dgm:cxn modelId="{2B88E5F2-5159-48C3-9D51-904B9C64CE51}" srcId="{44A0715F-2B6E-4323-B305-D45A3DF7EBF1}" destId="{758BDC31-7C50-47EE-BE4C-6CA6E0D7EE28}" srcOrd="1" destOrd="0" parTransId="{9254203C-E0F2-42A1-ACA6-5855A67156B0}" sibTransId="{48704C98-125C-49DF-A0FC-20C1781C746E}"/>
    <dgm:cxn modelId="{8B901C94-993B-4B6C-8D8B-AEF9AC247131}" type="presOf" srcId="{4DF24E3F-E015-4E44-B65A-596188A220CB}" destId="{9034BD97-ADF1-4956-9225-5D439C5A7A79}" srcOrd="1" destOrd="0" presId="urn:microsoft.com/office/officeart/2005/8/layout/target3"/>
    <dgm:cxn modelId="{708C6561-5547-4E77-AF93-50EB76A21049}" srcId="{44A0715F-2B6E-4323-B305-D45A3DF7EBF1}" destId="{D294B5D9-9516-49B9-8D5A-FA3769F4D926}" srcOrd="0" destOrd="0" parTransId="{1BD51610-3C6D-41A8-9EE9-63FF0CEBB87A}" sibTransId="{B6AAACAB-6455-4355-99C8-87FDB9EAB6C9}"/>
    <dgm:cxn modelId="{6AAD6EC3-1560-49FE-94E1-1D5CE8126180}" srcId="{44A0715F-2B6E-4323-B305-D45A3DF7EBF1}" destId="{4DF24E3F-E015-4E44-B65A-596188A220CB}" srcOrd="2" destOrd="0" parTransId="{2896FB82-4E3F-47EC-9ABC-69F3AA304E8E}" sibTransId="{5152F52F-E34C-4867-B2FF-44871BC9CF27}"/>
    <dgm:cxn modelId="{2A239D75-3208-4F60-BC54-AF73BC96BAA8}" type="presOf" srcId="{758BDC31-7C50-47EE-BE4C-6CA6E0D7EE28}" destId="{750BA714-8818-4073-AEBB-CAADC94160AC}" srcOrd="0" destOrd="0" presId="urn:microsoft.com/office/officeart/2005/8/layout/target3"/>
    <dgm:cxn modelId="{002DA70B-B068-456C-AFE0-8A503A521D39}" type="presParOf" srcId="{112FB524-2BC3-439E-908A-84D9EC6484A1}" destId="{48119E01-3B31-4E58-918D-EB3E69A109BB}" srcOrd="0" destOrd="0" presId="urn:microsoft.com/office/officeart/2005/8/layout/target3"/>
    <dgm:cxn modelId="{F0C0453B-C453-4FE7-8278-0486D069FDB2}" type="presParOf" srcId="{112FB524-2BC3-439E-908A-84D9EC6484A1}" destId="{C867A9D4-69FA-4A02-B546-659C03341FE5}" srcOrd="1" destOrd="0" presId="urn:microsoft.com/office/officeart/2005/8/layout/target3"/>
    <dgm:cxn modelId="{A27251F0-989E-4484-9B17-771AFC46BBF3}" type="presParOf" srcId="{112FB524-2BC3-439E-908A-84D9EC6484A1}" destId="{D4048174-20EA-4197-A39F-934F310A4F37}" srcOrd="2" destOrd="0" presId="urn:microsoft.com/office/officeart/2005/8/layout/target3"/>
    <dgm:cxn modelId="{DEAE57A4-8CBB-4A18-A42B-7765505501D0}" type="presParOf" srcId="{112FB524-2BC3-439E-908A-84D9EC6484A1}" destId="{A9555D16-A5B1-4CC7-BB6D-AB6999F4022B}" srcOrd="3" destOrd="0" presId="urn:microsoft.com/office/officeart/2005/8/layout/target3"/>
    <dgm:cxn modelId="{B59674C5-D386-4FB9-BE89-31A4344C3249}" type="presParOf" srcId="{112FB524-2BC3-439E-908A-84D9EC6484A1}" destId="{5DF02CFE-0558-4B35-B64A-5F6AF437E81C}" srcOrd="4" destOrd="0" presId="urn:microsoft.com/office/officeart/2005/8/layout/target3"/>
    <dgm:cxn modelId="{2C4B3D3B-D554-4AAB-A9B9-6E0246DEDC54}" type="presParOf" srcId="{112FB524-2BC3-439E-908A-84D9EC6484A1}" destId="{750BA714-8818-4073-AEBB-CAADC94160AC}" srcOrd="5" destOrd="0" presId="urn:microsoft.com/office/officeart/2005/8/layout/target3"/>
    <dgm:cxn modelId="{F84458E6-5D55-4FEF-ABEB-DE0A0608EF09}" type="presParOf" srcId="{112FB524-2BC3-439E-908A-84D9EC6484A1}" destId="{D69C5D71-1171-4B73-BDAF-9C9FDDE5A645}" srcOrd="6" destOrd="0" presId="urn:microsoft.com/office/officeart/2005/8/layout/target3"/>
    <dgm:cxn modelId="{8884C922-88DF-49C2-BDC2-8DEF82C8D408}" type="presParOf" srcId="{112FB524-2BC3-439E-908A-84D9EC6484A1}" destId="{EEAFF4CF-3C9E-45F4-ADD6-7A52D2D9C99C}" srcOrd="7" destOrd="0" presId="urn:microsoft.com/office/officeart/2005/8/layout/target3"/>
    <dgm:cxn modelId="{68DEC526-B0AF-402D-B85A-0EF498F00993}" type="presParOf" srcId="{112FB524-2BC3-439E-908A-84D9EC6484A1}" destId="{8F9928B6-6A1E-4D12-9BA8-41CFDC622269}" srcOrd="8" destOrd="0" presId="urn:microsoft.com/office/officeart/2005/8/layout/target3"/>
    <dgm:cxn modelId="{8C573725-694A-4F68-8FC0-C94B6A3AB119}" type="presParOf" srcId="{112FB524-2BC3-439E-908A-84D9EC6484A1}" destId="{3E3F99F3-24B2-4EDD-B748-4F5EE64400DA}" srcOrd="9" destOrd="0" presId="urn:microsoft.com/office/officeart/2005/8/layout/target3"/>
    <dgm:cxn modelId="{4789EF0E-397D-420E-B5F8-1DA9899DCFE1}" type="presParOf" srcId="{112FB524-2BC3-439E-908A-84D9EC6484A1}" destId="{8BED8168-1E46-410D-A22F-94608BFA0EA6}" srcOrd="10" destOrd="0" presId="urn:microsoft.com/office/officeart/2005/8/layout/target3"/>
    <dgm:cxn modelId="{4983246F-5E0F-4FCC-9A17-FED1B1AFFF91}" type="presParOf" srcId="{112FB524-2BC3-439E-908A-84D9EC6484A1}" destId="{FFC72B7B-34B2-4BA2-829C-71A82F0E8387}" srcOrd="11" destOrd="0" presId="urn:microsoft.com/office/officeart/2005/8/layout/target3"/>
    <dgm:cxn modelId="{3262ECEA-09F3-4CB7-96D5-535AA6059FC4}" type="presParOf" srcId="{112FB524-2BC3-439E-908A-84D9EC6484A1}" destId="{18A9F080-9D48-4AD0-866E-BB7D4EB8E342}" srcOrd="12" destOrd="0" presId="urn:microsoft.com/office/officeart/2005/8/layout/target3"/>
    <dgm:cxn modelId="{2AD43DF4-6F5A-4540-8FAB-11858746D47C}" type="presParOf" srcId="{112FB524-2BC3-439E-908A-84D9EC6484A1}" destId="{109B9BB3-82FA-4378-A804-9A4AAC14F3C9}" srcOrd="13" destOrd="0" presId="urn:microsoft.com/office/officeart/2005/8/layout/target3"/>
    <dgm:cxn modelId="{3B2A1294-D8D7-4952-9101-4B4B02482CEE}" type="presParOf" srcId="{112FB524-2BC3-439E-908A-84D9EC6484A1}" destId="{9034BD97-ADF1-4956-9225-5D439C5A7A79}" srcOrd="14" destOrd="0" presId="urn:microsoft.com/office/officeart/2005/8/layout/target3"/>
    <dgm:cxn modelId="{2C3E344B-CCA7-4726-9691-94B8CF43FB79}" type="presParOf" srcId="{112FB524-2BC3-439E-908A-84D9EC6484A1}" destId="{449793A4-9E72-418F-AA0E-395C2F742A0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2F1027-889C-4B96-9B70-C49ECD452D85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9B5758D-072F-4011-A7A9-47D80E41A979}">
      <dgm:prSet custT="1"/>
      <dgm:spPr/>
      <dgm:t>
        <a:bodyPr/>
        <a:lstStyle/>
        <a:p>
          <a:pPr rtl="0"/>
          <a:r>
            <a:rPr lang="ru-RU" sz="1800" dirty="0" smtClean="0"/>
            <a:t>Системность деятельности специалистов психолого-педагогического направления</a:t>
          </a:r>
          <a:endParaRPr lang="ru-RU" sz="1800" dirty="0"/>
        </a:p>
      </dgm:t>
    </dgm:pt>
    <dgm:pt modelId="{1C3A0953-2CBF-46BB-9D10-CC91E5741848}" type="parTrans" cxnId="{4E04EC9E-45ED-4C06-9A37-6C6574FFFDD0}">
      <dgm:prSet/>
      <dgm:spPr/>
      <dgm:t>
        <a:bodyPr/>
        <a:lstStyle/>
        <a:p>
          <a:endParaRPr lang="ru-RU"/>
        </a:p>
      </dgm:t>
    </dgm:pt>
    <dgm:pt modelId="{9D7F7C9A-8527-4E9D-AEC5-CC6CA52E0CF0}" type="sibTrans" cxnId="{4E04EC9E-45ED-4C06-9A37-6C6574FFFDD0}">
      <dgm:prSet/>
      <dgm:spPr/>
      <dgm:t>
        <a:bodyPr/>
        <a:lstStyle/>
        <a:p>
          <a:endParaRPr lang="ru-RU"/>
        </a:p>
      </dgm:t>
    </dgm:pt>
    <dgm:pt modelId="{EA6C5DDC-B2CA-4C03-9E62-D8BAECDD530D}">
      <dgm:prSet/>
      <dgm:spPr/>
      <dgm:t>
        <a:bodyPr/>
        <a:lstStyle/>
        <a:p>
          <a:pPr rtl="0"/>
          <a:r>
            <a:rPr lang="ru-RU" dirty="0" smtClean="0"/>
            <a:t>Еженедельные занятия с детьми «группы риска», масштабные мероприятия со всеми субъектами образовательных отношений, а не эпизодические и краткосрочные мероприятия, которые не приносят ощутимого результата. </a:t>
          </a:r>
          <a:endParaRPr lang="ru-RU" dirty="0"/>
        </a:p>
      </dgm:t>
    </dgm:pt>
    <dgm:pt modelId="{6C33FF78-EC69-487D-9490-E33EEDAF6E0E}" type="parTrans" cxnId="{191E3AEE-CB67-4D22-AEF5-DC837C5BDEA1}">
      <dgm:prSet/>
      <dgm:spPr/>
      <dgm:t>
        <a:bodyPr/>
        <a:lstStyle/>
        <a:p>
          <a:endParaRPr lang="ru-RU"/>
        </a:p>
      </dgm:t>
    </dgm:pt>
    <dgm:pt modelId="{143B5A47-20B9-43A2-B4B1-9556AEA1AFD6}" type="sibTrans" cxnId="{191E3AEE-CB67-4D22-AEF5-DC837C5BDEA1}">
      <dgm:prSet/>
      <dgm:spPr/>
      <dgm:t>
        <a:bodyPr/>
        <a:lstStyle/>
        <a:p>
          <a:endParaRPr lang="ru-RU"/>
        </a:p>
      </dgm:t>
    </dgm:pt>
    <dgm:pt modelId="{DEAA21D3-D67D-4C89-ACE6-A5F8022AE39B}">
      <dgm:prSet custT="1"/>
      <dgm:spPr/>
      <dgm:t>
        <a:bodyPr/>
        <a:lstStyle/>
        <a:p>
          <a:pPr rtl="0"/>
          <a:r>
            <a:rPr lang="ru-RU" sz="1600" dirty="0" smtClean="0"/>
            <a:t>Целенаправленная и систематически спланированная работа с учащимися по формированию культуры здоровья</a:t>
          </a:r>
          <a:endParaRPr lang="ru-RU" sz="1600" dirty="0"/>
        </a:p>
      </dgm:t>
    </dgm:pt>
    <dgm:pt modelId="{63D79BBB-6445-4FA0-BA06-BEE660E935EA}" type="parTrans" cxnId="{38BE8A2A-720C-4702-82F2-89881BB3567F}">
      <dgm:prSet/>
      <dgm:spPr/>
      <dgm:t>
        <a:bodyPr/>
        <a:lstStyle/>
        <a:p>
          <a:endParaRPr lang="ru-RU"/>
        </a:p>
      </dgm:t>
    </dgm:pt>
    <dgm:pt modelId="{29EC76E2-1024-4E75-A855-F92CFFE0573C}" type="sibTrans" cxnId="{38BE8A2A-720C-4702-82F2-89881BB3567F}">
      <dgm:prSet/>
      <dgm:spPr/>
      <dgm:t>
        <a:bodyPr/>
        <a:lstStyle/>
        <a:p>
          <a:endParaRPr lang="ru-RU"/>
        </a:p>
      </dgm:t>
    </dgm:pt>
    <dgm:pt modelId="{14D4A1C7-761A-4EEC-AB0D-046958772132}" type="pres">
      <dgm:prSet presAssocID="{892F1027-889C-4B96-9B70-C49ECD452D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F7C4D-2EDF-4D08-B79B-7DC0F0638954}" type="pres">
      <dgm:prSet presAssocID="{E9B5758D-072F-4011-A7A9-47D80E41A979}" presName="Name5" presStyleLbl="vennNode1" presStyleIdx="0" presStyleCnt="3" custLinFactNeighborX="4354" custLinFactNeighborY="-2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55153-18FF-4B67-8B84-9D183F475B89}" type="pres">
      <dgm:prSet presAssocID="{9D7F7C9A-8527-4E9D-AEC5-CC6CA52E0CF0}" presName="space" presStyleCnt="0"/>
      <dgm:spPr/>
    </dgm:pt>
    <dgm:pt modelId="{D48DFFF8-4AB5-4DCF-9BD0-E89AED33CDBF}" type="pres">
      <dgm:prSet presAssocID="{EA6C5DDC-B2CA-4C03-9E62-D8BAECDD530D}" presName="Name5" presStyleLbl="vennNode1" presStyleIdx="1" presStyleCnt="3" custLinFactNeighborX="-467" custLinFactNeighborY="-1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C4E46-645B-4AB0-ABB5-0EA1226FEC55}" type="pres">
      <dgm:prSet presAssocID="{143B5A47-20B9-43A2-B4B1-9556AEA1AFD6}" presName="space" presStyleCnt="0"/>
      <dgm:spPr/>
    </dgm:pt>
    <dgm:pt modelId="{94DAAF9E-14C5-408C-B439-E6274A91A58D}" type="pres">
      <dgm:prSet presAssocID="{DEAA21D3-D67D-4C89-ACE6-A5F8022AE39B}" presName="Name5" presStyleLbl="vennNode1" presStyleIdx="2" presStyleCnt="3" custLinFactNeighborX="5498" custLinFactNeighborY="-20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42E0B-32FE-4F80-8BC2-63F32C1FBFD1}" type="presOf" srcId="{892F1027-889C-4B96-9B70-C49ECD452D85}" destId="{14D4A1C7-761A-4EEC-AB0D-046958772132}" srcOrd="0" destOrd="0" presId="urn:microsoft.com/office/officeart/2005/8/layout/venn3"/>
    <dgm:cxn modelId="{38BE8A2A-720C-4702-82F2-89881BB3567F}" srcId="{892F1027-889C-4B96-9B70-C49ECD452D85}" destId="{DEAA21D3-D67D-4C89-ACE6-A5F8022AE39B}" srcOrd="2" destOrd="0" parTransId="{63D79BBB-6445-4FA0-BA06-BEE660E935EA}" sibTransId="{29EC76E2-1024-4E75-A855-F92CFFE0573C}"/>
    <dgm:cxn modelId="{191E3AEE-CB67-4D22-AEF5-DC837C5BDEA1}" srcId="{892F1027-889C-4B96-9B70-C49ECD452D85}" destId="{EA6C5DDC-B2CA-4C03-9E62-D8BAECDD530D}" srcOrd="1" destOrd="0" parTransId="{6C33FF78-EC69-487D-9490-E33EEDAF6E0E}" sibTransId="{143B5A47-20B9-43A2-B4B1-9556AEA1AFD6}"/>
    <dgm:cxn modelId="{B9B2E22A-3604-4DCE-B825-82A8FE5D7A3A}" type="presOf" srcId="{E9B5758D-072F-4011-A7A9-47D80E41A979}" destId="{E11F7C4D-2EDF-4D08-B79B-7DC0F0638954}" srcOrd="0" destOrd="0" presId="urn:microsoft.com/office/officeart/2005/8/layout/venn3"/>
    <dgm:cxn modelId="{E8D65E81-D494-4FDF-A785-28E3190706BE}" type="presOf" srcId="{EA6C5DDC-B2CA-4C03-9E62-D8BAECDD530D}" destId="{D48DFFF8-4AB5-4DCF-9BD0-E89AED33CDBF}" srcOrd="0" destOrd="0" presId="urn:microsoft.com/office/officeart/2005/8/layout/venn3"/>
    <dgm:cxn modelId="{4E04EC9E-45ED-4C06-9A37-6C6574FFFDD0}" srcId="{892F1027-889C-4B96-9B70-C49ECD452D85}" destId="{E9B5758D-072F-4011-A7A9-47D80E41A979}" srcOrd="0" destOrd="0" parTransId="{1C3A0953-2CBF-46BB-9D10-CC91E5741848}" sibTransId="{9D7F7C9A-8527-4E9D-AEC5-CC6CA52E0CF0}"/>
    <dgm:cxn modelId="{58EBF230-7C28-43A8-9AA8-5CF5949F2ADB}" type="presOf" srcId="{DEAA21D3-D67D-4C89-ACE6-A5F8022AE39B}" destId="{94DAAF9E-14C5-408C-B439-E6274A91A58D}" srcOrd="0" destOrd="0" presId="urn:microsoft.com/office/officeart/2005/8/layout/venn3"/>
    <dgm:cxn modelId="{50CA1BC2-A33E-4C2D-AEA2-278B6CE53A36}" type="presParOf" srcId="{14D4A1C7-761A-4EEC-AB0D-046958772132}" destId="{E11F7C4D-2EDF-4D08-B79B-7DC0F0638954}" srcOrd="0" destOrd="0" presId="urn:microsoft.com/office/officeart/2005/8/layout/venn3"/>
    <dgm:cxn modelId="{D5D7B13F-11CC-4100-886F-62CEAEE4CB6D}" type="presParOf" srcId="{14D4A1C7-761A-4EEC-AB0D-046958772132}" destId="{26155153-18FF-4B67-8B84-9D183F475B89}" srcOrd="1" destOrd="0" presId="urn:microsoft.com/office/officeart/2005/8/layout/venn3"/>
    <dgm:cxn modelId="{DBF2E6B4-71B7-4F95-A60B-6A27A75703D1}" type="presParOf" srcId="{14D4A1C7-761A-4EEC-AB0D-046958772132}" destId="{D48DFFF8-4AB5-4DCF-9BD0-E89AED33CDBF}" srcOrd="2" destOrd="0" presId="urn:microsoft.com/office/officeart/2005/8/layout/venn3"/>
    <dgm:cxn modelId="{BFDD0F8F-48B2-4E77-96BE-A9F8B0F5C001}" type="presParOf" srcId="{14D4A1C7-761A-4EEC-AB0D-046958772132}" destId="{275C4E46-645B-4AB0-ABB5-0EA1226FEC55}" srcOrd="3" destOrd="0" presId="urn:microsoft.com/office/officeart/2005/8/layout/venn3"/>
    <dgm:cxn modelId="{73D1B927-FC84-44A3-BD4D-CD4D727744C4}" type="presParOf" srcId="{14D4A1C7-761A-4EEC-AB0D-046958772132}" destId="{94DAAF9E-14C5-408C-B439-E6274A91A58D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ACA8E5-CE5A-449E-8315-F35F89C645F2}" type="doc">
      <dgm:prSet loTypeId="urn:microsoft.com/office/officeart/2005/8/layout/vList3" loCatId="list" qsTypeId="urn:microsoft.com/office/officeart/2005/8/quickstyle/3d4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B4E604A9-F396-4062-9204-981AFB1855FE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Систематических психологических тренингов, дифференцированных по проблемам и возрасту учащихся, </a:t>
          </a:r>
          <a:endParaRPr lang="ru-RU">
            <a:solidFill>
              <a:schemeClr val="tx1"/>
            </a:solidFill>
          </a:endParaRPr>
        </a:p>
      </dgm:t>
    </dgm:pt>
    <dgm:pt modelId="{32270B7B-EC6B-4CBE-9BAA-8DA6F4C6CAAD}" type="parTrans" cxnId="{C5F858A0-1734-418E-8D48-C43B5EA0E5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BC97A4-E81E-4CC3-878E-ED87B170B434}" type="sibTrans" cxnId="{C5F858A0-1734-418E-8D48-C43B5EA0E5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FE8146-3E5A-4F89-B631-5151450B01B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Уроков психологии, в содержание которых включены знания, умения и навыки работы с типичными психологическими проблемами учащихся определенного возраста. Психолог также методически обеспечивает включение данной тематики в содержание других школьных предметов. Урок может проходить в форме творческой работы, мониторинга и т.д.</a:t>
          </a:r>
          <a:endParaRPr lang="ru-RU" dirty="0">
            <a:solidFill>
              <a:schemeClr val="tx1"/>
            </a:solidFill>
          </a:endParaRPr>
        </a:p>
      </dgm:t>
    </dgm:pt>
    <dgm:pt modelId="{4DD9EA00-A1C0-4BAE-96FC-DC754BBCA762}" type="parTrans" cxnId="{8FD702A3-D920-47BA-BE97-7D17195DF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A3B9F0-5729-4D90-9727-DFFF84643933}" type="sibTrans" cxnId="{8FD702A3-D920-47BA-BE97-7D17195DF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7C26BF-FD85-4D43-BF9C-65BBDEACE8FB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Беседы и лекции по интересующим детей и родителей, актуальным проблемам возраста. Форма занятий такого типа может быть: лекция – беседа, лекция – диспут, лекция – объяснение.</a:t>
          </a:r>
          <a:endParaRPr lang="ru-RU">
            <a:solidFill>
              <a:schemeClr val="tx1"/>
            </a:solidFill>
          </a:endParaRPr>
        </a:p>
      </dgm:t>
    </dgm:pt>
    <dgm:pt modelId="{165928ED-98C0-4252-8FAB-00EBBBB1E4A1}" type="parTrans" cxnId="{8991186B-A4CE-4110-80BF-260B32EC0B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0CE39E-8AA2-4AF9-8C78-9350CA49EF5B}" type="sibTrans" cxnId="{8991186B-A4CE-4110-80BF-260B32EC0B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B0BDC3-2BC9-40C9-B140-E4410F08CAF9}" type="pres">
      <dgm:prSet presAssocID="{68ACA8E5-CE5A-449E-8315-F35F89C645F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23B41-5E08-45F3-8088-457C44FF4B26}" type="pres">
      <dgm:prSet presAssocID="{B4E604A9-F396-4062-9204-981AFB1855FE}" presName="composite" presStyleCnt="0"/>
      <dgm:spPr/>
    </dgm:pt>
    <dgm:pt modelId="{33A8F5A1-2B0A-41B6-BF4F-9FB2948AC250}" type="pres">
      <dgm:prSet presAssocID="{B4E604A9-F396-4062-9204-981AFB1855FE}" presName="imgShp" presStyleLbl="fgImgPlace1" presStyleIdx="0" presStyleCnt="3"/>
      <dgm:spPr/>
    </dgm:pt>
    <dgm:pt modelId="{B7485806-D4D5-4CD9-A3AD-912D494682A1}" type="pres">
      <dgm:prSet presAssocID="{B4E604A9-F396-4062-9204-981AFB1855F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3516F-1508-4D0C-A6DC-72160533DEEB}" type="pres">
      <dgm:prSet presAssocID="{BFBC97A4-E81E-4CC3-878E-ED87B170B434}" presName="spacing" presStyleCnt="0"/>
      <dgm:spPr/>
    </dgm:pt>
    <dgm:pt modelId="{BFE79ABF-8846-429F-B0DB-88BC05E02777}" type="pres">
      <dgm:prSet presAssocID="{2FFE8146-3E5A-4F89-B631-5151450B01B9}" presName="composite" presStyleCnt="0"/>
      <dgm:spPr/>
    </dgm:pt>
    <dgm:pt modelId="{8A03DB0F-021D-4F0F-B076-8924BE3EE3DF}" type="pres">
      <dgm:prSet presAssocID="{2FFE8146-3E5A-4F89-B631-5151450B01B9}" presName="imgShp" presStyleLbl="fgImgPlace1" presStyleIdx="1" presStyleCnt="3"/>
      <dgm:spPr/>
    </dgm:pt>
    <dgm:pt modelId="{F1840983-69F0-476C-9099-B54600FA1A0C}" type="pres">
      <dgm:prSet presAssocID="{2FFE8146-3E5A-4F89-B631-5151450B01B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82250-F1A0-4723-A71C-3EBC813A7A76}" type="pres">
      <dgm:prSet presAssocID="{22A3B9F0-5729-4D90-9727-DFFF84643933}" presName="spacing" presStyleCnt="0"/>
      <dgm:spPr/>
    </dgm:pt>
    <dgm:pt modelId="{6292C044-5EC8-451E-9F33-380816F929F7}" type="pres">
      <dgm:prSet presAssocID="{1C7C26BF-FD85-4D43-BF9C-65BBDEACE8FB}" presName="composite" presStyleCnt="0"/>
      <dgm:spPr/>
    </dgm:pt>
    <dgm:pt modelId="{335971BF-9FA6-4AF2-9444-313793783F56}" type="pres">
      <dgm:prSet presAssocID="{1C7C26BF-FD85-4D43-BF9C-65BBDEACE8FB}" presName="imgShp" presStyleLbl="fgImgPlace1" presStyleIdx="2" presStyleCnt="3"/>
      <dgm:spPr/>
    </dgm:pt>
    <dgm:pt modelId="{4F3A091C-6CE2-4520-A3F7-44C5F8A4985A}" type="pres">
      <dgm:prSet presAssocID="{1C7C26BF-FD85-4D43-BF9C-65BBDEACE8F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858A0-1734-418E-8D48-C43B5EA0E55A}" srcId="{68ACA8E5-CE5A-449E-8315-F35F89C645F2}" destId="{B4E604A9-F396-4062-9204-981AFB1855FE}" srcOrd="0" destOrd="0" parTransId="{32270B7B-EC6B-4CBE-9BAA-8DA6F4C6CAAD}" sibTransId="{BFBC97A4-E81E-4CC3-878E-ED87B170B434}"/>
    <dgm:cxn modelId="{34824728-F546-459E-AA65-60FC92E18017}" type="presOf" srcId="{B4E604A9-F396-4062-9204-981AFB1855FE}" destId="{B7485806-D4D5-4CD9-A3AD-912D494682A1}" srcOrd="0" destOrd="0" presId="urn:microsoft.com/office/officeart/2005/8/layout/vList3"/>
    <dgm:cxn modelId="{8FD702A3-D920-47BA-BE97-7D17195DF8CA}" srcId="{68ACA8E5-CE5A-449E-8315-F35F89C645F2}" destId="{2FFE8146-3E5A-4F89-B631-5151450B01B9}" srcOrd="1" destOrd="0" parTransId="{4DD9EA00-A1C0-4BAE-96FC-DC754BBCA762}" sibTransId="{22A3B9F0-5729-4D90-9727-DFFF84643933}"/>
    <dgm:cxn modelId="{753C232C-F360-49C1-8AED-DA6595FE40D5}" type="presOf" srcId="{2FFE8146-3E5A-4F89-B631-5151450B01B9}" destId="{F1840983-69F0-476C-9099-B54600FA1A0C}" srcOrd="0" destOrd="0" presId="urn:microsoft.com/office/officeart/2005/8/layout/vList3"/>
    <dgm:cxn modelId="{8991186B-A4CE-4110-80BF-260B32EC0BE3}" srcId="{68ACA8E5-CE5A-449E-8315-F35F89C645F2}" destId="{1C7C26BF-FD85-4D43-BF9C-65BBDEACE8FB}" srcOrd="2" destOrd="0" parTransId="{165928ED-98C0-4252-8FAB-00EBBBB1E4A1}" sibTransId="{380CE39E-8AA2-4AF9-8C78-9350CA49EF5B}"/>
    <dgm:cxn modelId="{B544A77F-0EA8-4FAD-BD58-7B4DD407B27E}" type="presOf" srcId="{68ACA8E5-CE5A-449E-8315-F35F89C645F2}" destId="{56B0BDC3-2BC9-40C9-B140-E4410F08CAF9}" srcOrd="0" destOrd="0" presId="urn:microsoft.com/office/officeart/2005/8/layout/vList3"/>
    <dgm:cxn modelId="{24F807D2-4E0D-4E07-8BF2-A486A6962F0A}" type="presOf" srcId="{1C7C26BF-FD85-4D43-BF9C-65BBDEACE8FB}" destId="{4F3A091C-6CE2-4520-A3F7-44C5F8A4985A}" srcOrd="0" destOrd="0" presId="urn:microsoft.com/office/officeart/2005/8/layout/vList3"/>
    <dgm:cxn modelId="{B7329E2A-B9BB-497B-AD49-163C43B44A00}" type="presParOf" srcId="{56B0BDC3-2BC9-40C9-B140-E4410F08CAF9}" destId="{11523B41-5E08-45F3-8088-457C44FF4B26}" srcOrd="0" destOrd="0" presId="urn:microsoft.com/office/officeart/2005/8/layout/vList3"/>
    <dgm:cxn modelId="{EF3420FF-1BBA-468E-A1AA-30783B003C78}" type="presParOf" srcId="{11523B41-5E08-45F3-8088-457C44FF4B26}" destId="{33A8F5A1-2B0A-41B6-BF4F-9FB2948AC250}" srcOrd="0" destOrd="0" presId="urn:microsoft.com/office/officeart/2005/8/layout/vList3"/>
    <dgm:cxn modelId="{BD91943F-8754-4CF1-BE3B-C3D4B30D5062}" type="presParOf" srcId="{11523B41-5E08-45F3-8088-457C44FF4B26}" destId="{B7485806-D4D5-4CD9-A3AD-912D494682A1}" srcOrd="1" destOrd="0" presId="urn:microsoft.com/office/officeart/2005/8/layout/vList3"/>
    <dgm:cxn modelId="{90807D3D-6D48-4463-9CCD-BC2C8C2F1D6B}" type="presParOf" srcId="{56B0BDC3-2BC9-40C9-B140-E4410F08CAF9}" destId="{4383516F-1508-4D0C-A6DC-72160533DEEB}" srcOrd="1" destOrd="0" presId="urn:microsoft.com/office/officeart/2005/8/layout/vList3"/>
    <dgm:cxn modelId="{AEE98A80-E6D9-48B3-9A16-76D98842A863}" type="presParOf" srcId="{56B0BDC3-2BC9-40C9-B140-E4410F08CAF9}" destId="{BFE79ABF-8846-429F-B0DB-88BC05E02777}" srcOrd="2" destOrd="0" presId="urn:microsoft.com/office/officeart/2005/8/layout/vList3"/>
    <dgm:cxn modelId="{5FE06431-69EC-48E3-AE18-AC7BD1D33FC9}" type="presParOf" srcId="{BFE79ABF-8846-429F-B0DB-88BC05E02777}" destId="{8A03DB0F-021D-4F0F-B076-8924BE3EE3DF}" srcOrd="0" destOrd="0" presId="urn:microsoft.com/office/officeart/2005/8/layout/vList3"/>
    <dgm:cxn modelId="{5B404923-2EDC-4367-99B7-D2E11CF301C0}" type="presParOf" srcId="{BFE79ABF-8846-429F-B0DB-88BC05E02777}" destId="{F1840983-69F0-476C-9099-B54600FA1A0C}" srcOrd="1" destOrd="0" presId="urn:microsoft.com/office/officeart/2005/8/layout/vList3"/>
    <dgm:cxn modelId="{E9DEC34D-5149-4C3A-A5F1-88DCE8380287}" type="presParOf" srcId="{56B0BDC3-2BC9-40C9-B140-E4410F08CAF9}" destId="{1C982250-F1A0-4723-A71C-3EBC813A7A76}" srcOrd="3" destOrd="0" presId="urn:microsoft.com/office/officeart/2005/8/layout/vList3"/>
    <dgm:cxn modelId="{5831DD5D-1698-4EA0-8F49-79A2CA6B61EE}" type="presParOf" srcId="{56B0BDC3-2BC9-40C9-B140-E4410F08CAF9}" destId="{6292C044-5EC8-451E-9F33-380816F929F7}" srcOrd="4" destOrd="0" presId="urn:microsoft.com/office/officeart/2005/8/layout/vList3"/>
    <dgm:cxn modelId="{02C08838-C117-4574-A27E-E0821A931E3B}" type="presParOf" srcId="{6292C044-5EC8-451E-9F33-380816F929F7}" destId="{335971BF-9FA6-4AF2-9444-313793783F56}" srcOrd="0" destOrd="0" presId="urn:microsoft.com/office/officeart/2005/8/layout/vList3"/>
    <dgm:cxn modelId="{CE6E3FF9-AE05-4E38-9CD9-0168DAFA2FAA}" type="presParOf" srcId="{6292C044-5EC8-451E-9F33-380816F929F7}" destId="{4F3A091C-6CE2-4520-A3F7-44C5F8A498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66A649-654D-4EE2-9609-462CA026CD1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E39B9-B78C-489D-801B-6D53FDFD2D10}">
      <dgm:prSet/>
      <dgm:spPr/>
      <dgm:t>
        <a:bodyPr/>
        <a:lstStyle/>
        <a:p>
          <a:pPr algn="ctr" rtl="0"/>
          <a:r>
            <a:rPr lang="en-US" b="1" dirty="0" smtClean="0"/>
            <a:t>I</a:t>
          </a:r>
          <a:r>
            <a:rPr lang="ru-RU" b="1" dirty="0" smtClean="0"/>
            <a:t> уровень (п</a:t>
          </a:r>
          <a:r>
            <a:rPr lang="ru-RU" dirty="0" smtClean="0"/>
            <a:t>ервичная профилактика.) </a:t>
          </a:r>
        </a:p>
        <a:p>
          <a:pPr algn="l" rtl="0"/>
          <a:r>
            <a:rPr lang="ru-RU" dirty="0" smtClean="0"/>
            <a:t>Психолог работает с детьми, имеющими незначительные эмоциональные, поведенческие и учебные расстройства и осуществляет заботу о психическом здоровье и психических ресурсах практически всех детей. На этом уровне в центре внимания психолога находятся все учащиеся школы, как «нормальные», так и с проблемами (т. е. 10 из 10 учащихся).</a:t>
          </a:r>
          <a:endParaRPr lang="ru-RU" dirty="0"/>
        </a:p>
      </dgm:t>
    </dgm:pt>
    <dgm:pt modelId="{985B6895-CC74-4C11-93DE-3B993D38E96A}" type="parTrans" cxnId="{FF83F0FA-2674-457B-85DF-E0854F7EB3D1}">
      <dgm:prSet/>
      <dgm:spPr/>
      <dgm:t>
        <a:bodyPr/>
        <a:lstStyle/>
        <a:p>
          <a:endParaRPr lang="ru-RU"/>
        </a:p>
      </dgm:t>
    </dgm:pt>
    <dgm:pt modelId="{A7204CF9-3335-46FE-8B81-C1027C1ADD5E}" type="sibTrans" cxnId="{FF83F0FA-2674-457B-85DF-E0854F7EB3D1}">
      <dgm:prSet/>
      <dgm:spPr/>
      <dgm:t>
        <a:bodyPr/>
        <a:lstStyle/>
        <a:p>
          <a:endParaRPr lang="ru-RU"/>
        </a:p>
      </dgm:t>
    </dgm:pt>
    <dgm:pt modelId="{9623CACA-7550-48D5-ADB8-5E00431E63A9}">
      <dgm:prSet/>
      <dgm:spPr/>
      <dgm:t>
        <a:bodyPr/>
        <a:lstStyle/>
        <a:p>
          <a:pPr algn="ctr" rtl="0"/>
          <a:r>
            <a:rPr lang="en-US" b="1" dirty="0" smtClean="0"/>
            <a:t>II</a:t>
          </a:r>
          <a:r>
            <a:rPr lang="ru-RU" b="1" dirty="0" smtClean="0"/>
            <a:t> уровень </a:t>
          </a:r>
          <a:r>
            <a:rPr lang="ru-RU" dirty="0" smtClean="0"/>
            <a:t>— вторичная профилактика. </a:t>
          </a:r>
        </a:p>
        <a:p>
          <a:pPr algn="l" rtl="0"/>
          <a:r>
            <a:rPr lang="ru-RU" dirty="0" smtClean="0"/>
            <a:t>Она направлена на так называемую «группу риска», т. е. на тех детей, у которых проблемы уже начались. Вторичная профилактика подразумевает раннее выявление у детей трудностей в учении и поведении. Основная ее задача — преодолеть эти трудности до того, как дети станут социально или эмоционально неуправляемыми. Здесь психолог работает уже не со всеми детьми, а примерно с 3 из 10. Вторичная профилактика включает консультацию с родителями и учителями, обучение их стратегии для преодоления различного рода трудностей и т. д.</a:t>
          </a:r>
          <a:endParaRPr lang="ru-RU" dirty="0"/>
        </a:p>
      </dgm:t>
    </dgm:pt>
    <dgm:pt modelId="{2C17173C-C355-4D0E-B416-8AADD7598CD9}" type="parTrans" cxnId="{8344322A-F1E3-4447-A95B-33EC8410AC8E}">
      <dgm:prSet/>
      <dgm:spPr/>
      <dgm:t>
        <a:bodyPr/>
        <a:lstStyle/>
        <a:p>
          <a:endParaRPr lang="ru-RU"/>
        </a:p>
      </dgm:t>
    </dgm:pt>
    <dgm:pt modelId="{64EB657C-1743-4100-A162-B796B647BB67}" type="sibTrans" cxnId="{8344322A-F1E3-4447-A95B-33EC8410AC8E}">
      <dgm:prSet/>
      <dgm:spPr/>
      <dgm:t>
        <a:bodyPr/>
        <a:lstStyle/>
        <a:p>
          <a:endParaRPr lang="ru-RU"/>
        </a:p>
      </dgm:t>
    </dgm:pt>
    <dgm:pt modelId="{49BB71C0-8B61-4BD1-B233-A4C8590A0880}">
      <dgm:prSet/>
      <dgm:spPr/>
      <dgm:t>
        <a:bodyPr/>
        <a:lstStyle/>
        <a:p>
          <a:pPr algn="ctr" rtl="0"/>
          <a:r>
            <a:rPr lang="en-US" b="1" dirty="0" smtClean="0"/>
            <a:t>III</a:t>
          </a:r>
          <a:r>
            <a:rPr lang="ru-RU" b="1" dirty="0" smtClean="0"/>
            <a:t> уровень </a:t>
          </a:r>
          <a:r>
            <a:rPr lang="ru-RU" dirty="0" smtClean="0"/>
            <a:t>— третичная профилактика. </a:t>
          </a:r>
        </a:p>
        <a:p>
          <a:pPr algn="l" rtl="0"/>
          <a:r>
            <a:rPr lang="ru-RU" dirty="0" smtClean="0"/>
            <a:t>Внимание психолога концентрируется на детях с ярко выраженными учеб­ными или поведенческими проблемами, его основная задача — коррекция или преодоление серьезных психологических трудностей и проблем. Психолог работает с отдельными учащимися (примерно с 1 из 10), направленными к нему для специального изучения.</a:t>
          </a:r>
          <a:endParaRPr lang="ru-RU" dirty="0"/>
        </a:p>
      </dgm:t>
    </dgm:pt>
    <dgm:pt modelId="{BF032FE0-B210-423A-BB7E-A871FB1E6E1E}" type="parTrans" cxnId="{A6A354A2-F530-4530-9D6D-44B22A85DCF2}">
      <dgm:prSet/>
      <dgm:spPr/>
      <dgm:t>
        <a:bodyPr/>
        <a:lstStyle/>
        <a:p>
          <a:endParaRPr lang="ru-RU"/>
        </a:p>
      </dgm:t>
    </dgm:pt>
    <dgm:pt modelId="{5018C796-F530-4D24-859E-E496A9EA8B14}" type="sibTrans" cxnId="{A6A354A2-F530-4530-9D6D-44B22A85DCF2}">
      <dgm:prSet/>
      <dgm:spPr/>
      <dgm:t>
        <a:bodyPr/>
        <a:lstStyle/>
        <a:p>
          <a:endParaRPr lang="ru-RU"/>
        </a:p>
      </dgm:t>
    </dgm:pt>
    <dgm:pt modelId="{B4C647C7-4098-498C-A5BA-9CE83705316B}" type="pres">
      <dgm:prSet presAssocID="{E866A649-654D-4EE2-9609-462CA026C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67DA8F-9FF0-4253-9FCC-6862F4AD8539}" type="pres">
      <dgm:prSet presAssocID="{AEEE39B9-B78C-489D-801B-6D53FDFD2D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C090A-398B-43B6-AC90-7D152E308DA9}" type="pres">
      <dgm:prSet presAssocID="{A7204CF9-3335-46FE-8B81-C1027C1ADD5E}" presName="spacer" presStyleCnt="0"/>
      <dgm:spPr/>
    </dgm:pt>
    <dgm:pt modelId="{8722B1FC-75C6-45C6-B464-73906C0D03DC}" type="pres">
      <dgm:prSet presAssocID="{9623CACA-7550-48D5-ADB8-5E00431E63A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04F1C-C4C8-43CE-A088-916FD51FA187}" type="pres">
      <dgm:prSet presAssocID="{64EB657C-1743-4100-A162-B796B647BB67}" presName="spacer" presStyleCnt="0"/>
      <dgm:spPr/>
    </dgm:pt>
    <dgm:pt modelId="{FD34B814-0577-4A24-9F0D-AF5A6320A540}" type="pres">
      <dgm:prSet presAssocID="{49BB71C0-8B61-4BD1-B233-A4C8590A08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75005-FEBA-4C82-B669-52CEE1959834}" type="presOf" srcId="{E866A649-654D-4EE2-9609-462CA026CD17}" destId="{B4C647C7-4098-498C-A5BA-9CE83705316B}" srcOrd="0" destOrd="0" presId="urn:microsoft.com/office/officeart/2005/8/layout/vList2"/>
    <dgm:cxn modelId="{FF83F0FA-2674-457B-85DF-E0854F7EB3D1}" srcId="{E866A649-654D-4EE2-9609-462CA026CD17}" destId="{AEEE39B9-B78C-489D-801B-6D53FDFD2D10}" srcOrd="0" destOrd="0" parTransId="{985B6895-CC74-4C11-93DE-3B993D38E96A}" sibTransId="{A7204CF9-3335-46FE-8B81-C1027C1ADD5E}"/>
    <dgm:cxn modelId="{A6A354A2-F530-4530-9D6D-44B22A85DCF2}" srcId="{E866A649-654D-4EE2-9609-462CA026CD17}" destId="{49BB71C0-8B61-4BD1-B233-A4C8590A0880}" srcOrd="2" destOrd="0" parTransId="{BF032FE0-B210-423A-BB7E-A871FB1E6E1E}" sibTransId="{5018C796-F530-4D24-859E-E496A9EA8B14}"/>
    <dgm:cxn modelId="{9B2CF3B8-BE88-4FD2-A912-6E2F74977A3C}" type="presOf" srcId="{AEEE39B9-B78C-489D-801B-6D53FDFD2D10}" destId="{8767DA8F-9FF0-4253-9FCC-6862F4AD8539}" srcOrd="0" destOrd="0" presId="urn:microsoft.com/office/officeart/2005/8/layout/vList2"/>
    <dgm:cxn modelId="{5FE9211D-462E-406B-BEAF-70604C335A07}" type="presOf" srcId="{49BB71C0-8B61-4BD1-B233-A4C8590A0880}" destId="{FD34B814-0577-4A24-9F0D-AF5A6320A540}" srcOrd="0" destOrd="0" presId="urn:microsoft.com/office/officeart/2005/8/layout/vList2"/>
    <dgm:cxn modelId="{5F10CAD3-6C31-43BD-9CD4-FEB6254B5746}" type="presOf" srcId="{9623CACA-7550-48D5-ADB8-5E00431E63A9}" destId="{8722B1FC-75C6-45C6-B464-73906C0D03DC}" srcOrd="0" destOrd="0" presId="urn:microsoft.com/office/officeart/2005/8/layout/vList2"/>
    <dgm:cxn modelId="{8344322A-F1E3-4447-A95B-33EC8410AC8E}" srcId="{E866A649-654D-4EE2-9609-462CA026CD17}" destId="{9623CACA-7550-48D5-ADB8-5E00431E63A9}" srcOrd="1" destOrd="0" parTransId="{2C17173C-C355-4D0E-B416-8AADD7598CD9}" sibTransId="{64EB657C-1743-4100-A162-B796B647BB67}"/>
    <dgm:cxn modelId="{605251FB-08AB-4F15-A999-B228DB4BD840}" type="presParOf" srcId="{B4C647C7-4098-498C-A5BA-9CE83705316B}" destId="{8767DA8F-9FF0-4253-9FCC-6862F4AD8539}" srcOrd="0" destOrd="0" presId="urn:microsoft.com/office/officeart/2005/8/layout/vList2"/>
    <dgm:cxn modelId="{EC4B5346-3937-418D-8BE4-D16950565F43}" type="presParOf" srcId="{B4C647C7-4098-498C-A5BA-9CE83705316B}" destId="{D2EC090A-398B-43B6-AC90-7D152E308DA9}" srcOrd="1" destOrd="0" presId="urn:microsoft.com/office/officeart/2005/8/layout/vList2"/>
    <dgm:cxn modelId="{44CB54D6-327E-4150-8DDD-9B14BF7851AB}" type="presParOf" srcId="{B4C647C7-4098-498C-A5BA-9CE83705316B}" destId="{8722B1FC-75C6-45C6-B464-73906C0D03DC}" srcOrd="2" destOrd="0" presId="urn:microsoft.com/office/officeart/2005/8/layout/vList2"/>
    <dgm:cxn modelId="{2BC98B29-59B8-4AFA-B70B-70E157AF9F0C}" type="presParOf" srcId="{B4C647C7-4098-498C-A5BA-9CE83705316B}" destId="{EB804F1C-C4C8-43CE-A088-916FD51FA187}" srcOrd="3" destOrd="0" presId="urn:microsoft.com/office/officeart/2005/8/layout/vList2"/>
    <dgm:cxn modelId="{727A2E09-B126-4E1B-BAE2-46C212EB3334}" type="presParOf" srcId="{B4C647C7-4098-498C-A5BA-9CE83705316B}" destId="{FD34B814-0577-4A24-9F0D-AF5A6320A5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4C2B2-F6E4-43B4-943C-AD9F7EFDC461}" type="doc">
      <dgm:prSet loTypeId="urn:microsoft.com/office/officeart/2005/8/layout/hList7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06766AA-A995-4010-AF7B-197FA334B949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FF0000"/>
              </a:solidFill>
            </a:rPr>
            <a:t>Медицинская  модель</a:t>
          </a:r>
          <a:r>
            <a:rPr lang="ru-RU" sz="1200" b="1" dirty="0" smtClean="0"/>
            <a:t>, ориентирована на </a:t>
          </a:r>
          <a:r>
            <a:rPr lang="ru-RU" sz="1200" b="1" dirty="0" err="1" smtClean="0"/>
            <a:t>медикосоциальные</a:t>
          </a:r>
          <a:r>
            <a:rPr lang="ru-RU" sz="1200" b="1" dirty="0" smtClean="0"/>
            <a:t> последствия употребления наркотических веществ и ПАВ</a:t>
          </a:r>
        </a:p>
        <a:p>
          <a:pPr rtl="0"/>
          <a:r>
            <a:rPr lang="ru-RU" sz="1200" b="1" dirty="0" smtClean="0"/>
            <a:t>предусматривает информирование обучающихся о негативных последствиях приема наркотических веществ и иных ПАВ на физическое и психическое здоровье</a:t>
          </a:r>
          <a:endParaRPr lang="ru-RU" sz="1200" b="1" dirty="0"/>
        </a:p>
      </dgm:t>
    </dgm:pt>
    <dgm:pt modelId="{998F1DDA-4DFA-4453-A2BF-EA360024A21B}" type="parTrans" cxnId="{8EC9532F-FE80-4560-A127-6AA440F94A8C}">
      <dgm:prSet/>
      <dgm:spPr/>
      <dgm:t>
        <a:bodyPr/>
        <a:lstStyle/>
        <a:p>
          <a:endParaRPr lang="ru-RU"/>
        </a:p>
      </dgm:t>
    </dgm:pt>
    <dgm:pt modelId="{AD45F4EA-6239-4C44-AA2A-DD1A4A6CDB58}" type="sibTrans" cxnId="{8EC9532F-FE80-4560-A127-6AA440F94A8C}">
      <dgm:prSet/>
      <dgm:spPr/>
      <dgm:t>
        <a:bodyPr/>
        <a:lstStyle/>
        <a:p>
          <a:endParaRPr lang="ru-RU"/>
        </a:p>
      </dgm:t>
    </dgm:pt>
    <dgm:pt modelId="{BC149950-8246-4DC0-9D2A-A64B5268507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FF0000"/>
              </a:solidFill>
            </a:rPr>
            <a:t>Образовательная  модель</a:t>
          </a:r>
          <a:r>
            <a:rPr lang="ru-RU" sz="1400" b="1" dirty="0" smtClean="0"/>
            <a:t>, направлена на обеспечение детей и молодежи полной информацией о проблеме наркомании и предоставлении права выбора при максимальной информированности</a:t>
          </a:r>
          <a:r>
            <a:rPr lang="ru-RU" sz="1100" b="1" dirty="0" smtClean="0"/>
            <a:t>; </a:t>
          </a:r>
          <a:endParaRPr lang="ru-RU" sz="1100" b="1" dirty="0"/>
        </a:p>
      </dgm:t>
    </dgm:pt>
    <dgm:pt modelId="{D5D263AE-D774-4D62-AAAF-36592CFAFA83}" type="parTrans" cxnId="{0DF67117-E316-448E-8202-DFE160566728}">
      <dgm:prSet/>
      <dgm:spPr/>
      <dgm:t>
        <a:bodyPr/>
        <a:lstStyle/>
        <a:p>
          <a:endParaRPr lang="ru-RU"/>
        </a:p>
      </dgm:t>
    </dgm:pt>
    <dgm:pt modelId="{F50AF7E2-B41E-4F9B-BD3F-9F7FDDBE9057}" type="sibTrans" cxnId="{0DF67117-E316-448E-8202-DFE160566728}">
      <dgm:prSet/>
      <dgm:spPr/>
      <dgm:t>
        <a:bodyPr/>
        <a:lstStyle/>
        <a:p>
          <a:endParaRPr lang="ru-RU"/>
        </a:p>
      </dgm:t>
    </dgm:pt>
    <dgm:pt modelId="{E2B969F1-BAB2-4A56-8F9F-DFF379E8C5F2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FF0000"/>
              </a:solidFill>
            </a:rPr>
            <a:t>Психосоциальная  модель</a:t>
          </a:r>
          <a:r>
            <a:rPr lang="ru-RU" sz="1200" b="1" dirty="0" smtClean="0"/>
            <a:t>, обеспечивающая формирование и развитие определенных психологических навыков в противостоянии групповому давлению, в решении конфликтной ситуации, в умении сделать правильный выбор в ситуации предложения наркотических веществ и ПАВ.</a:t>
          </a:r>
          <a:endParaRPr lang="ru-RU" sz="1200" b="1" dirty="0"/>
        </a:p>
      </dgm:t>
    </dgm:pt>
    <dgm:pt modelId="{5C379C4D-8628-4F56-8456-2F63E0D3F444}" type="parTrans" cxnId="{24ED00A1-2543-4E38-96F7-9D5455954362}">
      <dgm:prSet/>
      <dgm:spPr/>
      <dgm:t>
        <a:bodyPr/>
        <a:lstStyle/>
        <a:p>
          <a:endParaRPr lang="ru-RU"/>
        </a:p>
      </dgm:t>
    </dgm:pt>
    <dgm:pt modelId="{4D47EF22-7C56-4C21-AEE2-AFCF0C4CB697}" type="sibTrans" cxnId="{24ED00A1-2543-4E38-96F7-9D5455954362}">
      <dgm:prSet/>
      <dgm:spPr/>
      <dgm:t>
        <a:bodyPr/>
        <a:lstStyle/>
        <a:p>
          <a:endParaRPr lang="ru-RU"/>
        </a:p>
      </dgm:t>
    </dgm:pt>
    <dgm:pt modelId="{30E92078-25F1-4C33-A97F-7949DEF935E3}" type="pres">
      <dgm:prSet presAssocID="{0CB4C2B2-F6E4-43B4-943C-AD9F7EFDC4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662A9-D2E0-4F78-A854-AE020DBCD479}" type="pres">
      <dgm:prSet presAssocID="{0CB4C2B2-F6E4-43B4-943C-AD9F7EFDC461}" presName="fgShape" presStyleLbl="fgShp" presStyleIdx="0" presStyleCnt="1"/>
      <dgm:spPr/>
    </dgm:pt>
    <dgm:pt modelId="{CD647C0E-1CC7-485E-B780-51B7186BC6FE}" type="pres">
      <dgm:prSet presAssocID="{0CB4C2B2-F6E4-43B4-943C-AD9F7EFDC461}" presName="linComp" presStyleCnt="0"/>
      <dgm:spPr/>
    </dgm:pt>
    <dgm:pt modelId="{2384BBDB-771D-4560-894D-E5DD14930DB9}" type="pres">
      <dgm:prSet presAssocID="{306766AA-A995-4010-AF7B-197FA334B949}" presName="compNode" presStyleCnt="0"/>
      <dgm:spPr/>
    </dgm:pt>
    <dgm:pt modelId="{C6563C7F-5AE0-4D44-BA44-30AEA2481CDF}" type="pres">
      <dgm:prSet presAssocID="{306766AA-A995-4010-AF7B-197FA334B949}" presName="bkgdShape" presStyleLbl="node1" presStyleIdx="0" presStyleCnt="3"/>
      <dgm:spPr/>
      <dgm:t>
        <a:bodyPr/>
        <a:lstStyle/>
        <a:p>
          <a:endParaRPr lang="ru-RU"/>
        </a:p>
      </dgm:t>
    </dgm:pt>
    <dgm:pt modelId="{BDFF334D-1FD7-4946-892C-26B1206F32EA}" type="pres">
      <dgm:prSet presAssocID="{306766AA-A995-4010-AF7B-197FA334B94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DB1B4-FAE5-4AB6-A853-05FFC2BDBACD}" type="pres">
      <dgm:prSet presAssocID="{306766AA-A995-4010-AF7B-197FA334B949}" presName="invisiNode" presStyleLbl="node1" presStyleIdx="0" presStyleCnt="3"/>
      <dgm:spPr/>
    </dgm:pt>
    <dgm:pt modelId="{549E2E46-4DB3-4CCC-9746-B56FCB133933}" type="pres">
      <dgm:prSet presAssocID="{306766AA-A995-4010-AF7B-197FA334B949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FB8CD43-1BC3-4CDC-8AF6-44F53D41B211}" type="pres">
      <dgm:prSet presAssocID="{AD45F4EA-6239-4C44-AA2A-DD1A4A6CDB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61078A-FDA4-4E8B-96D0-7F945327EA60}" type="pres">
      <dgm:prSet presAssocID="{BC149950-8246-4DC0-9D2A-A64B5268507E}" presName="compNode" presStyleCnt="0"/>
      <dgm:spPr/>
    </dgm:pt>
    <dgm:pt modelId="{851EBA7B-DCE0-407D-A93B-6B1416BC4E53}" type="pres">
      <dgm:prSet presAssocID="{BC149950-8246-4DC0-9D2A-A64B5268507E}" presName="bkgdShape" presStyleLbl="node1" presStyleIdx="1" presStyleCnt="3"/>
      <dgm:spPr/>
      <dgm:t>
        <a:bodyPr/>
        <a:lstStyle/>
        <a:p>
          <a:endParaRPr lang="ru-RU"/>
        </a:p>
      </dgm:t>
    </dgm:pt>
    <dgm:pt modelId="{F26F5E6E-35BE-4DC5-9D77-57D5FC0CC22B}" type="pres">
      <dgm:prSet presAssocID="{BC149950-8246-4DC0-9D2A-A64B5268507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6869C-D229-4275-B35E-D56CF1E39E9D}" type="pres">
      <dgm:prSet presAssocID="{BC149950-8246-4DC0-9D2A-A64B5268507E}" presName="invisiNode" presStyleLbl="node1" presStyleIdx="1" presStyleCnt="3"/>
      <dgm:spPr/>
    </dgm:pt>
    <dgm:pt modelId="{700C1975-AEB4-4C62-8E3E-699B6791E76F}" type="pres">
      <dgm:prSet presAssocID="{BC149950-8246-4DC0-9D2A-A64B5268507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3D3A51A-8C44-4EB4-B237-011D48E348E5}" type="pres">
      <dgm:prSet presAssocID="{F50AF7E2-B41E-4F9B-BD3F-9F7FDDBE905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6E364C-7C95-4205-8F11-D6F4E1AF0639}" type="pres">
      <dgm:prSet presAssocID="{E2B969F1-BAB2-4A56-8F9F-DFF379E8C5F2}" presName="compNode" presStyleCnt="0"/>
      <dgm:spPr/>
    </dgm:pt>
    <dgm:pt modelId="{19B4C644-C6FE-4A78-8B2A-C94CD8BF09BB}" type="pres">
      <dgm:prSet presAssocID="{E2B969F1-BAB2-4A56-8F9F-DFF379E8C5F2}" presName="bkgdShape" presStyleLbl="node1" presStyleIdx="2" presStyleCnt="3"/>
      <dgm:spPr/>
      <dgm:t>
        <a:bodyPr/>
        <a:lstStyle/>
        <a:p>
          <a:endParaRPr lang="ru-RU"/>
        </a:p>
      </dgm:t>
    </dgm:pt>
    <dgm:pt modelId="{4F265C43-0241-49FE-90FB-D629E461B3EB}" type="pres">
      <dgm:prSet presAssocID="{E2B969F1-BAB2-4A56-8F9F-DFF379E8C5F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E4E23-0A44-472C-930F-19EF975B9640}" type="pres">
      <dgm:prSet presAssocID="{E2B969F1-BAB2-4A56-8F9F-DFF379E8C5F2}" presName="invisiNode" presStyleLbl="node1" presStyleIdx="2" presStyleCnt="3"/>
      <dgm:spPr/>
    </dgm:pt>
    <dgm:pt modelId="{33EE1EB6-7E6D-4BD0-9E60-3E1BCBFE3826}" type="pres">
      <dgm:prSet presAssocID="{E2B969F1-BAB2-4A56-8F9F-DFF379E8C5F2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D6D4B49-EF29-4BBC-ADCC-CCC21F392466}" type="presOf" srcId="{BC149950-8246-4DC0-9D2A-A64B5268507E}" destId="{F26F5E6E-35BE-4DC5-9D77-57D5FC0CC22B}" srcOrd="1" destOrd="0" presId="urn:microsoft.com/office/officeart/2005/8/layout/hList7"/>
    <dgm:cxn modelId="{F10E8724-D2A8-43D0-9254-46E2E079EF3F}" type="presOf" srcId="{E2B969F1-BAB2-4A56-8F9F-DFF379E8C5F2}" destId="{19B4C644-C6FE-4A78-8B2A-C94CD8BF09BB}" srcOrd="0" destOrd="0" presId="urn:microsoft.com/office/officeart/2005/8/layout/hList7"/>
    <dgm:cxn modelId="{24ED00A1-2543-4E38-96F7-9D5455954362}" srcId="{0CB4C2B2-F6E4-43B4-943C-AD9F7EFDC461}" destId="{E2B969F1-BAB2-4A56-8F9F-DFF379E8C5F2}" srcOrd="2" destOrd="0" parTransId="{5C379C4D-8628-4F56-8456-2F63E0D3F444}" sibTransId="{4D47EF22-7C56-4C21-AEE2-AFCF0C4CB697}"/>
    <dgm:cxn modelId="{98AC118D-A88E-4AB8-A06F-E2F6128B4992}" type="presOf" srcId="{306766AA-A995-4010-AF7B-197FA334B949}" destId="{C6563C7F-5AE0-4D44-BA44-30AEA2481CDF}" srcOrd="0" destOrd="0" presId="urn:microsoft.com/office/officeart/2005/8/layout/hList7"/>
    <dgm:cxn modelId="{81BBFC46-44CF-4E54-B3B4-925D11DDC64F}" type="presOf" srcId="{0CB4C2B2-F6E4-43B4-943C-AD9F7EFDC461}" destId="{30E92078-25F1-4C33-A97F-7949DEF935E3}" srcOrd="0" destOrd="0" presId="urn:microsoft.com/office/officeart/2005/8/layout/hList7"/>
    <dgm:cxn modelId="{872B80BC-267D-42A2-8481-B81B0FCC03B7}" type="presOf" srcId="{F50AF7E2-B41E-4F9B-BD3F-9F7FDDBE9057}" destId="{23D3A51A-8C44-4EB4-B237-011D48E348E5}" srcOrd="0" destOrd="0" presId="urn:microsoft.com/office/officeart/2005/8/layout/hList7"/>
    <dgm:cxn modelId="{8EC9532F-FE80-4560-A127-6AA440F94A8C}" srcId="{0CB4C2B2-F6E4-43B4-943C-AD9F7EFDC461}" destId="{306766AA-A995-4010-AF7B-197FA334B949}" srcOrd="0" destOrd="0" parTransId="{998F1DDA-4DFA-4453-A2BF-EA360024A21B}" sibTransId="{AD45F4EA-6239-4C44-AA2A-DD1A4A6CDB58}"/>
    <dgm:cxn modelId="{0DF67117-E316-448E-8202-DFE160566728}" srcId="{0CB4C2B2-F6E4-43B4-943C-AD9F7EFDC461}" destId="{BC149950-8246-4DC0-9D2A-A64B5268507E}" srcOrd="1" destOrd="0" parTransId="{D5D263AE-D774-4D62-AAAF-36592CFAFA83}" sibTransId="{F50AF7E2-B41E-4F9B-BD3F-9F7FDDBE9057}"/>
    <dgm:cxn modelId="{FC9A7A57-2336-4276-9115-62F1DAE5E10A}" type="presOf" srcId="{306766AA-A995-4010-AF7B-197FA334B949}" destId="{BDFF334D-1FD7-4946-892C-26B1206F32EA}" srcOrd="1" destOrd="0" presId="urn:microsoft.com/office/officeart/2005/8/layout/hList7"/>
    <dgm:cxn modelId="{2E5095FD-77A1-45EF-9315-0B2EF0980623}" type="presOf" srcId="{E2B969F1-BAB2-4A56-8F9F-DFF379E8C5F2}" destId="{4F265C43-0241-49FE-90FB-D629E461B3EB}" srcOrd="1" destOrd="0" presId="urn:microsoft.com/office/officeart/2005/8/layout/hList7"/>
    <dgm:cxn modelId="{07DD03F8-4D1B-43AF-8C68-AB7656688437}" type="presOf" srcId="{BC149950-8246-4DC0-9D2A-A64B5268507E}" destId="{851EBA7B-DCE0-407D-A93B-6B1416BC4E53}" srcOrd="0" destOrd="0" presId="urn:microsoft.com/office/officeart/2005/8/layout/hList7"/>
    <dgm:cxn modelId="{9788207A-B808-4201-A4E3-E69D14877DDF}" type="presOf" srcId="{AD45F4EA-6239-4C44-AA2A-DD1A4A6CDB58}" destId="{BFB8CD43-1BC3-4CDC-8AF6-44F53D41B211}" srcOrd="0" destOrd="0" presId="urn:microsoft.com/office/officeart/2005/8/layout/hList7"/>
    <dgm:cxn modelId="{8C7A9FFE-E694-4F45-8D13-CD18F2BB803B}" type="presParOf" srcId="{30E92078-25F1-4C33-A97F-7949DEF935E3}" destId="{8AE662A9-D2E0-4F78-A854-AE020DBCD479}" srcOrd="0" destOrd="0" presId="urn:microsoft.com/office/officeart/2005/8/layout/hList7"/>
    <dgm:cxn modelId="{067843FF-1BD7-4120-8C0D-8FA223D8DE31}" type="presParOf" srcId="{30E92078-25F1-4C33-A97F-7949DEF935E3}" destId="{CD647C0E-1CC7-485E-B780-51B7186BC6FE}" srcOrd="1" destOrd="0" presId="urn:microsoft.com/office/officeart/2005/8/layout/hList7"/>
    <dgm:cxn modelId="{264532F2-AF18-4B9E-82B0-ACBC553AA80A}" type="presParOf" srcId="{CD647C0E-1CC7-485E-B780-51B7186BC6FE}" destId="{2384BBDB-771D-4560-894D-E5DD14930DB9}" srcOrd="0" destOrd="0" presId="urn:microsoft.com/office/officeart/2005/8/layout/hList7"/>
    <dgm:cxn modelId="{AB3BB2C6-2C3B-4175-AF45-2C8836DC7D23}" type="presParOf" srcId="{2384BBDB-771D-4560-894D-E5DD14930DB9}" destId="{C6563C7F-5AE0-4D44-BA44-30AEA2481CDF}" srcOrd="0" destOrd="0" presId="urn:microsoft.com/office/officeart/2005/8/layout/hList7"/>
    <dgm:cxn modelId="{84C07B95-1F18-43E7-B907-C3808EC07B31}" type="presParOf" srcId="{2384BBDB-771D-4560-894D-E5DD14930DB9}" destId="{BDFF334D-1FD7-4946-892C-26B1206F32EA}" srcOrd="1" destOrd="0" presId="urn:microsoft.com/office/officeart/2005/8/layout/hList7"/>
    <dgm:cxn modelId="{DEB3E358-6774-4A91-ACCA-CA997DB63939}" type="presParOf" srcId="{2384BBDB-771D-4560-894D-E5DD14930DB9}" destId="{08CDB1B4-FAE5-4AB6-A853-05FFC2BDBACD}" srcOrd="2" destOrd="0" presId="urn:microsoft.com/office/officeart/2005/8/layout/hList7"/>
    <dgm:cxn modelId="{47D0BE21-A350-4719-964F-60C3CACEE8AC}" type="presParOf" srcId="{2384BBDB-771D-4560-894D-E5DD14930DB9}" destId="{549E2E46-4DB3-4CCC-9746-B56FCB133933}" srcOrd="3" destOrd="0" presId="urn:microsoft.com/office/officeart/2005/8/layout/hList7"/>
    <dgm:cxn modelId="{E5B5DF07-B7C2-48B4-A9D4-43AF7C9F0DD1}" type="presParOf" srcId="{CD647C0E-1CC7-485E-B780-51B7186BC6FE}" destId="{BFB8CD43-1BC3-4CDC-8AF6-44F53D41B211}" srcOrd="1" destOrd="0" presId="urn:microsoft.com/office/officeart/2005/8/layout/hList7"/>
    <dgm:cxn modelId="{A1E36A2F-8C99-4036-8A91-4461506BD222}" type="presParOf" srcId="{CD647C0E-1CC7-485E-B780-51B7186BC6FE}" destId="{7661078A-FDA4-4E8B-96D0-7F945327EA60}" srcOrd="2" destOrd="0" presId="urn:microsoft.com/office/officeart/2005/8/layout/hList7"/>
    <dgm:cxn modelId="{BE7FDF22-21D5-4348-8832-89E8C9BC8630}" type="presParOf" srcId="{7661078A-FDA4-4E8B-96D0-7F945327EA60}" destId="{851EBA7B-DCE0-407D-A93B-6B1416BC4E53}" srcOrd="0" destOrd="0" presId="urn:microsoft.com/office/officeart/2005/8/layout/hList7"/>
    <dgm:cxn modelId="{0A838424-B9FD-4AFD-B48B-11B70D90B28D}" type="presParOf" srcId="{7661078A-FDA4-4E8B-96D0-7F945327EA60}" destId="{F26F5E6E-35BE-4DC5-9D77-57D5FC0CC22B}" srcOrd="1" destOrd="0" presId="urn:microsoft.com/office/officeart/2005/8/layout/hList7"/>
    <dgm:cxn modelId="{FADCA2C5-937E-4762-88EB-58A57A9108A7}" type="presParOf" srcId="{7661078A-FDA4-4E8B-96D0-7F945327EA60}" destId="{4456869C-D229-4275-B35E-D56CF1E39E9D}" srcOrd="2" destOrd="0" presId="urn:microsoft.com/office/officeart/2005/8/layout/hList7"/>
    <dgm:cxn modelId="{B60D32BD-AA51-4FEF-B445-BDBF4AE5F155}" type="presParOf" srcId="{7661078A-FDA4-4E8B-96D0-7F945327EA60}" destId="{700C1975-AEB4-4C62-8E3E-699B6791E76F}" srcOrd="3" destOrd="0" presId="urn:microsoft.com/office/officeart/2005/8/layout/hList7"/>
    <dgm:cxn modelId="{B16C1D34-E829-4665-8D1C-317F88245289}" type="presParOf" srcId="{CD647C0E-1CC7-485E-B780-51B7186BC6FE}" destId="{23D3A51A-8C44-4EB4-B237-011D48E348E5}" srcOrd="3" destOrd="0" presId="urn:microsoft.com/office/officeart/2005/8/layout/hList7"/>
    <dgm:cxn modelId="{C91E6C8C-8487-4F5D-93F6-A6AF99F0A682}" type="presParOf" srcId="{CD647C0E-1CC7-485E-B780-51B7186BC6FE}" destId="{256E364C-7C95-4205-8F11-D6F4E1AF0639}" srcOrd="4" destOrd="0" presId="urn:microsoft.com/office/officeart/2005/8/layout/hList7"/>
    <dgm:cxn modelId="{B6784A7D-7B91-421D-A691-3D95CD979092}" type="presParOf" srcId="{256E364C-7C95-4205-8F11-D6F4E1AF0639}" destId="{19B4C644-C6FE-4A78-8B2A-C94CD8BF09BB}" srcOrd="0" destOrd="0" presId="urn:microsoft.com/office/officeart/2005/8/layout/hList7"/>
    <dgm:cxn modelId="{520933A3-9B32-4021-A2D6-2AEF32ED09DF}" type="presParOf" srcId="{256E364C-7C95-4205-8F11-D6F4E1AF0639}" destId="{4F265C43-0241-49FE-90FB-D629E461B3EB}" srcOrd="1" destOrd="0" presId="urn:microsoft.com/office/officeart/2005/8/layout/hList7"/>
    <dgm:cxn modelId="{53C2C061-B254-4D51-9EA9-B52898E69381}" type="presParOf" srcId="{256E364C-7C95-4205-8F11-D6F4E1AF0639}" destId="{FF8E4E23-0A44-472C-930F-19EF975B9640}" srcOrd="2" destOrd="0" presId="urn:microsoft.com/office/officeart/2005/8/layout/hList7"/>
    <dgm:cxn modelId="{0F56152B-535C-412D-8E3E-C805488C3443}" type="presParOf" srcId="{256E364C-7C95-4205-8F11-D6F4E1AF0639}" destId="{33EE1EB6-7E6D-4BD0-9E60-3E1BCBFE38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339A62-C7AC-4826-BFE3-B354CE9936C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3F8405E9-5AE4-4E07-8E23-5E2BCD1A8F65}">
      <dgm:prSet/>
      <dgm:spPr/>
      <dgm:t>
        <a:bodyPr/>
        <a:lstStyle/>
        <a:p>
          <a:pPr rtl="0"/>
          <a:r>
            <a:rPr lang="ru-RU" smtClean="0"/>
            <a:t>пропаганда здорового образа жизни, в том числе проведение мероприятий по предупреждению и профилактике употребления ПАВ среди детей и молодежи; </a:t>
          </a:r>
          <a:endParaRPr lang="ru-RU"/>
        </a:p>
      </dgm:t>
    </dgm:pt>
    <dgm:pt modelId="{363B5FB0-60DE-48EA-9A36-EB3E67393171}" type="parTrans" cxnId="{B54ACE48-5776-449C-8BFD-8EE2D1E5C94F}">
      <dgm:prSet/>
      <dgm:spPr/>
      <dgm:t>
        <a:bodyPr/>
        <a:lstStyle/>
        <a:p>
          <a:endParaRPr lang="ru-RU"/>
        </a:p>
      </dgm:t>
    </dgm:pt>
    <dgm:pt modelId="{07AF9D6D-00D4-445C-8D33-9221BC07CE9F}" type="sibTrans" cxnId="{B54ACE48-5776-449C-8BFD-8EE2D1E5C94F}">
      <dgm:prSet/>
      <dgm:spPr/>
      <dgm:t>
        <a:bodyPr/>
        <a:lstStyle/>
        <a:p>
          <a:endParaRPr lang="ru-RU"/>
        </a:p>
      </dgm:t>
    </dgm:pt>
    <dgm:pt modelId="{8C55AD61-B906-41AE-8815-4A09D67A515A}">
      <dgm:prSet/>
      <dgm:spPr/>
      <dgm:t>
        <a:bodyPr/>
        <a:lstStyle/>
        <a:p>
          <a:pPr rtl="0"/>
          <a:r>
            <a:rPr lang="ru-RU" smtClean="0"/>
            <a:t>организация и обеспечения социально-психологической, педагогической помощи и коррекции детям и подросткам с проблемами в развитии и обучении в целях предупреждения социальной дезадаптации и аддиктивного поведения; </a:t>
          </a:r>
          <a:endParaRPr lang="ru-RU"/>
        </a:p>
      </dgm:t>
    </dgm:pt>
    <dgm:pt modelId="{6728FA58-0CB5-4384-941D-51AF3E6D1F86}" type="parTrans" cxnId="{283F5A46-D937-4C76-AF63-CFEEEDD6C2EE}">
      <dgm:prSet/>
      <dgm:spPr/>
      <dgm:t>
        <a:bodyPr/>
        <a:lstStyle/>
        <a:p>
          <a:endParaRPr lang="ru-RU"/>
        </a:p>
      </dgm:t>
    </dgm:pt>
    <dgm:pt modelId="{B2BB191C-1C3E-4B9D-B7F6-E7ACC6ABF28B}" type="sibTrans" cxnId="{283F5A46-D937-4C76-AF63-CFEEEDD6C2EE}">
      <dgm:prSet/>
      <dgm:spPr/>
      <dgm:t>
        <a:bodyPr/>
        <a:lstStyle/>
        <a:p>
          <a:endParaRPr lang="ru-RU"/>
        </a:p>
      </dgm:t>
    </dgm:pt>
    <dgm:pt modelId="{B4E6623E-9CF0-4273-9FE3-BAA6259B208A}">
      <dgm:prSet/>
      <dgm:spPr/>
      <dgm:t>
        <a:bodyPr/>
        <a:lstStyle/>
        <a:p>
          <a:pPr rtl="0"/>
          <a:r>
            <a:rPr lang="ru-RU" smtClean="0"/>
            <a:t>оказание психолого-педагогической помощи родителям (законным представителям), имеющим затруднения в воспитании детей; </a:t>
          </a:r>
          <a:endParaRPr lang="ru-RU"/>
        </a:p>
      </dgm:t>
    </dgm:pt>
    <dgm:pt modelId="{46343972-3D0D-41D4-99D0-2CA9B08F1E93}" type="parTrans" cxnId="{1CB2D1DC-3DEC-416B-89DB-383F68AC372D}">
      <dgm:prSet/>
      <dgm:spPr/>
      <dgm:t>
        <a:bodyPr/>
        <a:lstStyle/>
        <a:p>
          <a:endParaRPr lang="ru-RU"/>
        </a:p>
      </dgm:t>
    </dgm:pt>
    <dgm:pt modelId="{A9870D6E-2728-467F-857C-0303CE0A7C8C}" type="sibTrans" cxnId="{1CB2D1DC-3DEC-416B-89DB-383F68AC372D}">
      <dgm:prSet/>
      <dgm:spPr/>
      <dgm:t>
        <a:bodyPr/>
        <a:lstStyle/>
        <a:p>
          <a:endParaRPr lang="ru-RU"/>
        </a:p>
      </dgm:t>
    </dgm:pt>
    <dgm:pt modelId="{677F34A8-18E8-40BD-A941-1A30FC889283}">
      <dgm:prSet/>
      <dgm:spPr/>
      <dgm:t>
        <a:bodyPr/>
        <a:lstStyle/>
        <a:p>
          <a:pPr rtl="0"/>
          <a:r>
            <a:rPr lang="ru-RU" smtClean="0"/>
            <a:t>обеспечение приоритета здорового образа жизни среди членов коллектива образовательной организации и коллектива родителей. </a:t>
          </a:r>
          <a:endParaRPr lang="ru-RU"/>
        </a:p>
      </dgm:t>
    </dgm:pt>
    <dgm:pt modelId="{A6DA715A-4EF6-4480-9B47-D0E278F86E4E}" type="parTrans" cxnId="{B91531D0-3131-4B34-9861-CE6BAA050C87}">
      <dgm:prSet/>
      <dgm:spPr/>
      <dgm:t>
        <a:bodyPr/>
        <a:lstStyle/>
        <a:p>
          <a:endParaRPr lang="ru-RU"/>
        </a:p>
      </dgm:t>
    </dgm:pt>
    <dgm:pt modelId="{63E2D647-E0A4-4A26-9E42-992AD456ECC7}" type="sibTrans" cxnId="{B91531D0-3131-4B34-9861-CE6BAA050C87}">
      <dgm:prSet/>
      <dgm:spPr/>
      <dgm:t>
        <a:bodyPr/>
        <a:lstStyle/>
        <a:p>
          <a:endParaRPr lang="ru-RU"/>
        </a:p>
      </dgm:t>
    </dgm:pt>
    <dgm:pt modelId="{8C356B39-6F77-4FA6-BF73-6FDB0B0B205A}" type="pres">
      <dgm:prSet presAssocID="{EC339A62-C7AC-4826-BFE3-B354CE9936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4F3058-AF22-47AD-BB88-4667A42FF01A}" type="pres">
      <dgm:prSet presAssocID="{3F8405E9-5AE4-4E07-8E23-5E2BCD1A8F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241D7-5CC2-4AEB-8C8D-BBFF357625C7}" type="pres">
      <dgm:prSet presAssocID="{07AF9D6D-00D4-445C-8D33-9221BC07CE9F}" presName="spacer" presStyleCnt="0"/>
      <dgm:spPr/>
    </dgm:pt>
    <dgm:pt modelId="{8E61B027-1BA5-4D7A-92B1-682262D8312E}" type="pres">
      <dgm:prSet presAssocID="{8C55AD61-B906-41AE-8815-4A09D67A51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489B5-23B3-482D-8CED-61DDBA177767}" type="pres">
      <dgm:prSet presAssocID="{B2BB191C-1C3E-4B9D-B7F6-E7ACC6ABF28B}" presName="spacer" presStyleCnt="0"/>
      <dgm:spPr/>
    </dgm:pt>
    <dgm:pt modelId="{5CD7D708-46EC-4340-8549-A484E202B1B0}" type="pres">
      <dgm:prSet presAssocID="{B4E6623E-9CF0-4273-9FE3-BAA6259B20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41E85-C3CC-4622-93C0-524D5A1833D4}" type="pres">
      <dgm:prSet presAssocID="{A9870D6E-2728-467F-857C-0303CE0A7C8C}" presName="spacer" presStyleCnt="0"/>
      <dgm:spPr/>
    </dgm:pt>
    <dgm:pt modelId="{9CE3763E-ED62-4848-BCD3-3B15E1164B24}" type="pres">
      <dgm:prSet presAssocID="{677F34A8-18E8-40BD-A941-1A30FC8892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531D0-3131-4B34-9861-CE6BAA050C87}" srcId="{EC339A62-C7AC-4826-BFE3-B354CE9936C3}" destId="{677F34A8-18E8-40BD-A941-1A30FC889283}" srcOrd="3" destOrd="0" parTransId="{A6DA715A-4EF6-4480-9B47-D0E278F86E4E}" sibTransId="{63E2D647-E0A4-4A26-9E42-992AD456ECC7}"/>
    <dgm:cxn modelId="{38BF11F0-545A-4973-AD13-8667236E43E0}" type="presOf" srcId="{B4E6623E-9CF0-4273-9FE3-BAA6259B208A}" destId="{5CD7D708-46EC-4340-8549-A484E202B1B0}" srcOrd="0" destOrd="0" presId="urn:microsoft.com/office/officeart/2005/8/layout/vList2"/>
    <dgm:cxn modelId="{B54ACE48-5776-449C-8BFD-8EE2D1E5C94F}" srcId="{EC339A62-C7AC-4826-BFE3-B354CE9936C3}" destId="{3F8405E9-5AE4-4E07-8E23-5E2BCD1A8F65}" srcOrd="0" destOrd="0" parTransId="{363B5FB0-60DE-48EA-9A36-EB3E67393171}" sibTransId="{07AF9D6D-00D4-445C-8D33-9221BC07CE9F}"/>
    <dgm:cxn modelId="{2CF1EA8C-CA99-43D1-9CB8-56D5E6A00DD5}" type="presOf" srcId="{EC339A62-C7AC-4826-BFE3-B354CE9936C3}" destId="{8C356B39-6F77-4FA6-BF73-6FDB0B0B205A}" srcOrd="0" destOrd="0" presId="urn:microsoft.com/office/officeart/2005/8/layout/vList2"/>
    <dgm:cxn modelId="{A6A8E920-CD24-4CD8-B015-A8AA9D71B73A}" type="presOf" srcId="{3F8405E9-5AE4-4E07-8E23-5E2BCD1A8F65}" destId="{784F3058-AF22-47AD-BB88-4667A42FF01A}" srcOrd="0" destOrd="0" presId="urn:microsoft.com/office/officeart/2005/8/layout/vList2"/>
    <dgm:cxn modelId="{F0CBC674-D6D9-4B26-8D4C-F816F36CEB50}" type="presOf" srcId="{8C55AD61-B906-41AE-8815-4A09D67A515A}" destId="{8E61B027-1BA5-4D7A-92B1-682262D8312E}" srcOrd="0" destOrd="0" presId="urn:microsoft.com/office/officeart/2005/8/layout/vList2"/>
    <dgm:cxn modelId="{1CB2D1DC-3DEC-416B-89DB-383F68AC372D}" srcId="{EC339A62-C7AC-4826-BFE3-B354CE9936C3}" destId="{B4E6623E-9CF0-4273-9FE3-BAA6259B208A}" srcOrd="2" destOrd="0" parTransId="{46343972-3D0D-41D4-99D0-2CA9B08F1E93}" sibTransId="{A9870D6E-2728-467F-857C-0303CE0A7C8C}"/>
    <dgm:cxn modelId="{3C33A782-FCB7-40AA-8704-4D574639B916}" type="presOf" srcId="{677F34A8-18E8-40BD-A941-1A30FC889283}" destId="{9CE3763E-ED62-4848-BCD3-3B15E1164B24}" srcOrd="0" destOrd="0" presId="urn:microsoft.com/office/officeart/2005/8/layout/vList2"/>
    <dgm:cxn modelId="{283F5A46-D937-4C76-AF63-CFEEEDD6C2EE}" srcId="{EC339A62-C7AC-4826-BFE3-B354CE9936C3}" destId="{8C55AD61-B906-41AE-8815-4A09D67A515A}" srcOrd="1" destOrd="0" parTransId="{6728FA58-0CB5-4384-941D-51AF3E6D1F86}" sibTransId="{B2BB191C-1C3E-4B9D-B7F6-E7ACC6ABF28B}"/>
    <dgm:cxn modelId="{7BC625FB-C6BD-4D7A-BBAC-B94ACF82B275}" type="presParOf" srcId="{8C356B39-6F77-4FA6-BF73-6FDB0B0B205A}" destId="{784F3058-AF22-47AD-BB88-4667A42FF01A}" srcOrd="0" destOrd="0" presId="urn:microsoft.com/office/officeart/2005/8/layout/vList2"/>
    <dgm:cxn modelId="{4FE7E771-2CDA-4788-9BA0-DA277EF71993}" type="presParOf" srcId="{8C356B39-6F77-4FA6-BF73-6FDB0B0B205A}" destId="{4BE241D7-5CC2-4AEB-8C8D-BBFF357625C7}" srcOrd="1" destOrd="0" presId="urn:microsoft.com/office/officeart/2005/8/layout/vList2"/>
    <dgm:cxn modelId="{E10AF817-136C-4A18-8A49-214DEDED1278}" type="presParOf" srcId="{8C356B39-6F77-4FA6-BF73-6FDB0B0B205A}" destId="{8E61B027-1BA5-4D7A-92B1-682262D8312E}" srcOrd="2" destOrd="0" presId="urn:microsoft.com/office/officeart/2005/8/layout/vList2"/>
    <dgm:cxn modelId="{C54A65F5-F915-4086-8618-4EA6C57FCB1C}" type="presParOf" srcId="{8C356B39-6F77-4FA6-BF73-6FDB0B0B205A}" destId="{56E489B5-23B3-482D-8CED-61DDBA177767}" srcOrd="3" destOrd="0" presId="urn:microsoft.com/office/officeart/2005/8/layout/vList2"/>
    <dgm:cxn modelId="{37E10B0C-BB59-4BBD-B51F-5FA659509228}" type="presParOf" srcId="{8C356B39-6F77-4FA6-BF73-6FDB0B0B205A}" destId="{5CD7D708-46EC-4340-8549-A484E202B1B0}" srcOrd="4" destOrd="0" presId="urn:microsoft.com/office/officeart/2005/8/layout/vList2"/>
    <dgm:cxn modelId="{F64F3C55-2FFD-4FBD-A8E6-17B29E556BA0}" type="presParOf" srcId="{8C356B39-6F77-4FA6-BF73-6FDB0B0B205A}" destId="{70541E85-C3CC-4622-93C0-524D5A1833D4}" srcOrd="5" destOrd="0" presId="urn:microsoft.com/office/officeart/2005/8/layout/vList2"/>
    <dgm:cxn modelId="{651C2A99-AEE7-4B57-A8B4-FDB8B0184116}" type="presParOf" srcId="{8C356B39-6F77-4FA6-BF73-6FDB0B0B205A}" destId="{9CE3763E-ED62-4848-BCD3-3B15E1164B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3DAD36-6BB0-4E60-BC6C-98B145E307E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4FC1C1-572D-40D3-B6D0-3004037598A2}">
      <dgm:prSet/>
      <dgm:spPr/>
      <dgm:t>
        <a:bodyPr/>
        <a:lstStyle/>
        <a:p>
          <a:pPr rtl="0"/>
          <a:r>
            <a:rPr lang="ru-RU" b="1" dirty="0" smtClean="0"/>
            <a:t>Организация семинаров, лекций и конференций по проблемам противодействия наркомании и употреблению ПАВ, беседы с наркологом</a:t>
          </a:r>
          <a:endParaRPr lang="ru-RU" dirty="0"/>
        </a:p>
      </dgm:t>
    </dgm:pt>
    <dgm:pt modelId="{DA196DE6-FC27-4332-8488-B39685F08111}" type="parTrans" cxnId="{35952529-B6C8-4A33-8DEB-6148F51FFE4B}">
      <dgm:prSet/>
      <dgm:spPr/>
      <dgm:t>
        <a:bodyPr/>
        <a:lstStyle/>
        <a:p>
          <a:endParaRPr lang="ru-RU"/>
        </a:p>
      </dgm:t>
    </dgm:pt>
    <dgm:pt modelId="{CC73C5F7-885B-4463-BAB5-513D09395969}" type="sibTrans" cxnId="{35952529-B6C8-4A33-8DEB-6148F51FFE4B}">
      <dgm:prSet/>
      <dgm:spPr/>
      <dgm:t>
        <a:bodyPr/>
        <a:lstStyle/>
        <a:p>
          <a:endParaRPr lang="ru-RU"/>
        </a:p>
      </dgm:t>
    </dgm:pt>
    <dgm:pt modelId="{500AB738-260E-4E4F-BC29-3D58FF3B42BC}">
      <dgm:prSet/>
      <dgm:spPr/>
      <dgm:t>
        <a:bodyPr/>
        <a:lstStyle/>
        <a:p>
          <a:pPr rtl="0"/>
          <a:r>
            <a:rPr lang="ru-RU" b="1" dirty="0" smtClean="0"/>
            <a:t>Проведение  конкурсов антинаркотических проектов (плакатов), «Мир без наркотиков», «Скажи наркотикам НЕТ» и т.д.</a:t>
          </a:r>
          <a:endParaRPr lang="ru-RU" b="1" dirty="0"/>
        </a:p>
      </dgm:t>
    </dgm:pt>
    <dgm:pt modelId="{58276F4A-2558-4335-9A4C-FD3559A13DAD}" type="parTrans" cxnId="{87DD1E97-7D2E-4098-AE01-8B57458B87D9}">
      <dgm:prSet/>
      <dgm:spPr/>
      <dgm:t>
        <a:bodyPr/>
        <a:lstStyle/>
        <a:p>
          <a:endParaRPr lang="ru-RU"/>
        </a:p>
      </dgm:t>
    </dgm:pt>
    <dgm:pt modelId="{054F1417-66DB-48AC-AA4F-30B412878A27}" type="sibTrans" cxnId="{87DD1E97-7D2E-4098-AE01-8B57458B87D9}">
      <dgm:prSet/>
      <dgm:spPr/>
      <dgm:t>
        <a:bodyPr/>
        <a:lstStyle/>
        <a:p>
          <a:endParaRPr lang="ru-RU"/>
        </a:p>
      </dgm:t>
    </dgm:pt>
    <dgm:pt modelId="{D21733A9-A313-4E04-8B3B-DA834BDE7B6F}">
      <dgm:prSet/>
      <dgm:spPr/>
      <dgm:t>
        <a:bodyPr/>
        <a:lstStyle/>
        <a:p>
          <a:pPr rtl="0"/>
          <a:r>
            <a:rPr lang="ru-RU" b="1" dirty="0" smtClean="0"/>
            <a:t>Проведение  акций по пропаганде здорового образа жизни среди молодежи</a:t>
          </a:r>
          <a:endParaRPr lang="ru-RU" b="1" dirty="0"/>
        </a:p>
      </dgm:t>
    </dgm:pt>
    <dgm:pt modelId="{A25DD696-2645-40B3-BC52-3C4A320EFCD5}" type="parTrans" cxnId="{7B29CA7F-E9B8-4D83-B84D-64546E9EB700}">
      <dgm:prSet/>
      <dgm:spPr/>
      <dgm:t>
        <a:bodyPr/>
        <a:lstStyle/>
        <a:p>
          <a:endParaRPr lang="ru-RU"/>
        </a:p>
      </dgm:t>
    </dgm:pt>
    <dgm:pt modelId="{6548B6BD-CE3F-45C1-A85B-AF12F36F7CE5}" type="sibTrans" cxnId="{7B29CA7F-E9B8-4D83-B84D-64546E9EB700}">
      <dgm:prSet/>
      <dgm:spPr/>
      <dgm:t>
        <a:bodyPr/>
        <a:lstStyle/>
        <a:p>
          <a:endParaRPr lang="ru-RU"/>
        </a:p>
      </dgm:t>
    </dgm:pt>
    <dgm:pt modelId="{2D17A1E2-3509-4A95-B55C-000C01BA0F7B}">
      <dgm:prSet/>
      <dgm:spPr/>
      <dgm:t>
        <a:bodyPr/>
        <a:lstStyle/>
        <a:p>
          <a:pPr rtl="0"/>
          <a:r>
            <a:rPr lang="ru-RU" b="1" dirty="0" smtClean="0"/>
            <a:t>Проведение тренингов по профилактике алкогольной и наркотической зависимости</a:t>
          </a:r>
          <a:endParaRPr lang="ru-RU" dirty="0"/>
        </a:p>
      </dgm:t>
    </dgm:pt>
    <dgm:pt modelId="{97FC5266-EE5D-4AD4-BF66-BE8913906F4A}" type="parTrans" cxnId="{BD3B9EF6-8138-4B63-9BB9-CA5FFB64330C}">
      <dgm:prSet/>
      <dgm:spPr/>
      <dgm:t>
        <a:bodyPr/>
        <a:lstStyle/>
        <a:p>
          <a:endParaRPr lang="ru-RU"/>
        </a:p>
      </dgm:t>
    </dgm:pt>
    <dgm:pt modelId="{B6A208C4-4B7C-4551-8E68-860D80860DE2}" type="sibTrans" cxnId="{BD3B9EF6-8138-4B63-9BB9-CA5FFB64330C}">
      <dgm:prSet/>
      <dgm:spPr/>
      <dgm:t>
        <a:bodyPr/>
        <a:lstStyle/>
        <a:p>
          <a:endParaRPr lang="ru-RU"/>
        </a:p>
      </dgm:t>
    </dgm:pt>
    <dgm:pt modelId="{CF2C1290-DC73-4519-A66D-F00464DAC580}" type="pres">
      <dgm:prSet presAssocID="{DE3DAD36-6BB0-4E60-BC6C-98B145E307E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8BEF4-B4EA-4BB5-AF9B-3058ADB2C8A4}" type="pres">
      <dgm:prSet presAssocID="{DE3DAD36-6BB0-4E60-BC6C-98B145E307E4}" presName="arrow" presStyleLbl="bgShp" presStyleIdx="0" presStyleCnt="1"/>
      <dgm:spPr/>
    </dgm:pt>
    <dgm:pt modelId="{EFEAFFD4-A7E9-49EF-99E7-5EA8C3D0B288}" type="pres">
      <dgm:prSet presAssocID="{DE3DAD36-6BB0-4E60-BC6C-98B145E307E4}" presName="linearProcess" presStyleCnt="0"/>
      <dgm:spPr/>
    </dgm:pt>
    <dgm:pt modelId="{AA191108-A916-43F3-952D-F9CDB38374DF}" type="pres">
      <dgm:prSet presAssocID="{C44FC1C1-572D-40D3-B6D0-3004037598A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0BEA1-639D-41DB-A43A-1C14E6FB9058}" type="pres">
      <dgm:prSet presAssocID="{CC73C5F7-885B-4463-BAB5-513D09395969}" presName="sibTrans" presStyleCnt="0"/>
      <dgm:spPr/>
    </dgm:pt>
    <dgm:pt modelId="{62B5A85A-ED10-459E-9D4E-C11C2548F415}" type="pres">
      <dgm:prSet presAssocID="{500AB738-260E-4E4F-BC29-3D58FF3B42B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965EA-F281-4A95-BC52-F434EA8C72ED}" type="pres">
      <dgm:prSet presAssocID="{054F1417-66DB-48AC-AA4F-30B412878A27}" presName="sibTrans" presStyleCnt="0"/>
      <dgm:spPr/>
    </dgm:pt>
    <dgm:pt modelId="{7F3AEC07-2792-410B-8617-EC50E726C923}" type="pres">
      <dgm:prSet presAssocID="{D21733A9-A313-4E04-8B3B-DA834BDE7B6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ACB62-A5BC-423C-BEBB-16552D6174EE}" type="pres">
      <dgm:prSet presAssocID="{6548B6BD-CE3F-45C1-A85B-AF12F36F7CE5}" presName="sibTrans" presStyleCnt="0"/>
      <dgm:spPr/>
    </dgm:pt>
    <dgm:pt modelId="{342A2DE4-162A-42EE-A588-C1B323249EEE}" type="pres">
      <dgm:prSet presAssocID="{2D17A1E2-3509-4A95-B55C-000C01BA0F7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F0B27-EBC6-416B-A76B-301159B5019A}" type="presOf" srcId="{2D17A1E2-3509-4A95-B55C-000C01BA0F7B}" destId="{342A2DE4-162A-42EE-A588-C1B323249EEE}" srcOrd="0" destOrd="0" presId="urn:microsoft.com/office/officeart/2005/8/layout/hProcess9"/>
    <dgm:cxn modelId="{BDEE0FD1-5AA5-47A3-8EE9-285D762F943D}" type="presOf" srcId="{DE3DAD36-6BB0-4E60-BC6C-98B145E307E4}" destId="{CF2C1290-DC73-4519-A66D-F00464DAC580}" srcOrd="0" destOrd="0" presId="urn:microsoft.com/office/officeart/2005/8/layout/hProcess9"/>
    <dgm:cxn modelId="{FFE553DD-50F9-4074-A239-C3F251F7778F}" type="presOf" srcId="{C44FC1C1-572D-40D3-B6D0-3004037598A2}" destId="{AA191108-A916-43F3-952D-F9CDB38374DF}" srcOrd="0" destOrd="0" presId="urn:microsoft.com/office/officeart/2005/8/layout/hProcess9"/>
    <dgm:cxn modelId="{35952529-B6C8-4A33-8DEB-6148F51FFE4B}" srcId="{DE3DAD36-6BB0-4E60-BC6C-98B145E307E4}" destId="{C44FC1C1-572D-40D3-B6D0-3004037598A2}" srcOrd="0" destOrd="0" parTransId="{DA196DE6-FC27-4332-8488-B39685F08111}" sibTransId="{CC73C5F7-885B-4463-BAB5-513D09395969}"/>
    <dgm:cxn modelId="{3FA50253-8F1F-4583-9901-A07E5A9924A7}" type="presOf" srcId="{D21733A9-A313-4E04-8B3B-DA834BDE7B6F}" destId="{7F3AEC07-2792-410B-8617-EC50E726C923}" srcOrd="0" destOrd="0" presId="urn:microsoft.com/office/officeart/2005/8/layout/hProcess9"/>
    <dgm:cxn modelId="{7B29CA7F-E9B8-4D83-B84D-64546E9EB700}" srcId="{DE3DAD36-6BB0-4E60-BC6C-98B145E307E4}" destId="{D21733A9-A313-4E04-8B3B-DA834BDE7B6F}" srcOrd="2" destOrd="0" parTransId="{A25DD696-2645-40B3-BC52-3C4A320EFCD5}" sibTransId="{6548B6BD-CE3F-45C1-A85B-AF12F36F7CE5}"/>
    <dgm:cxn modelId="{87DD1E97-7D2E-4098-AE01-8B57458B87D9}" srcId="{DE3DAD36-6BB0-4E60-BC6C-98B145E307E4}" destId="{500AB738-260E-4E4F-BC29-3D58FF3B42BC}" srcOrd="1" destOrd="0" parTransId="{58276F4A-2558-4335-9A4C-FD3559A13DAD}" sibTransId="{054F1417-66DB-48AC-AA4F-30B412878A27}"/>
    <dgm:cxn modelId="{6F6B7248-7E50-40A0-BDB6-566F96A4FE26}" type="presOf" srcId="{500AB738-260E-4E4F-BC29-3D58FF3B42BC}" destId="{62B5A85A-ED10-459E-9D4E-C11C2548F415}" srcOrd="0" destOrd="0" presId="urn:microsoft.com/office/officeart/2005/8/layout/hProcess9"/>
    <dgm:cxn modelId="{BD3B9EF6-8138-4B63-9BB9-CA5FFB64330C}" srcId="{DE3DAD36-6BB0-4E60-BC6C-98B145E307E4}" destId="{2D17A1E2-3509-4A95-B55C-000C01BA0F7B}" srcOrd="3" destOrd="0" parTransId="{97FC5266-EE5D-4AD4-BF66-BE8913906F4A}" sibTransId="{B6A208C4-4B7C-4551-8E68-860D80860DE2}"/>
    <dgm:cxn modelId="{00C1686D-3A83-4FC6-B7DD-F8CCE40F45C0}" type="presParOf" srcId="{CF2C1290-DC73-4519-A66D-F00464DAC580}" destId="{06F8BEF4-B4EA-4BB5-AF9B-3058ADB2C8A4}" srcOrd="0" destOrd="0" presId="urn:microsoft.com/office/officeart/2005/8/layout/hProcess9"/>
    <dgm:cxn modelId="{5DE9851C-A296-4AF8-ABED-FA96F71F61D9}" type="presParOf" srcId="{CF2C1290-DC73-4519-A66D-F00464DAC580}" destId="{EFEAFFD4-A7E9-49EF-99E7-5EA8C3D0B288}" srcOrd="1" destOrd="0" presId="urn:microsoft.com/office/officeart/2005/8/layout/hProcess9"/>
    <dgm:cxn modelId="{06F62E1B-2701-4530-B5C6-7316EBCBE3A8}" type="presParOf" srcId="{EFEAFFD4-A7E9-49EF-99E7-5EA8C3D0B288}" destId="{AA191108-A916-43F3-952D-F9CDB38374DF}" srcOrd="0" destOrd="0" presId="urn:microsoft.com/office/officeart/2005/8/layout/hProcess9"/>
    <dgm:cxn modelId="{7E9FB4AE-A2F7-42A8-A779-B258CB13794D}" type="presParOf" srcId="{EFEAFFD4-A7E9-49EF-99E7-5EA8C3D0B288}" destId="{F160BEA1-639D-41DB-A43A-1C14E6FB9058}" srcOrd="1" destOrd="0" presId="urn:microsoft.com/office/officeart/2005/8/layout/hProcess9"/>
    <dgm:cxn modelId="{278E063C-86B4-4B79-92B2-78AE8AEB0D6F}" type="presParOf" srcId="{EFEAFFD4-A7E9-49EF-99E7-5EA8C3D0B288}" destId="{62B5A85A-ED10-459E-9D4E-C11C2548F415}" srcOrd="2" destOrd="0" presId="urn:microsoft.com/office/officeart/2005/8/layout/hProcess9"/>
    <dgm:cxn modelId="{87EB73E2-F4A7-4B6D-9051-D7540438CDF3}" type="presParOf" srcId="{EFEAFFD4-A7E9-49EF-99E7-5EA8C3D0B288}" destId="{9DD965EA-F281-4A95-BC52-F434EA8C72ED}" srcOrd="3" destOrd="0" presId="urn:microsoft.com/office/officeart/2005/8/layout/hProcess9"/>
    <dgm:cxn modelId="{AF043922-8849-470E-BF8E-0495F428172B}" type="presParOf" srcId="{EFEAFFD4-A7E9-49EF-99E7-5EA8C3D0B288}" destId="{7F3AEC07-2792-410B-8617-EC50E726C923}" srcOrd="4" destOrd="0" presId="urn:microsoft.com/office/officeart/2005/8/layout/hProcess9"/>
    <dgm:cxn modelId="{2022B8C1-98CD-4F25-B621-7852A4CD0DF5}" type="presParOf" srcId="{EFEAFFD4-A7E9-49EF-99E7-5EA8C3D0B288}" destId="{F5AACB62-A5BC-423C-BEBB-16552D6174EE}" srcOrd="5" destOrd="0" presId="urn:microsoft.com/office/officeart/2005/8/layout/hProcess9"/>
    <dgm:cxn modelId="{350638E7-E140-4692-A871-73AA9288B91B}" type="presParOf" srcId="{EFEAFFD4-A7E9-49EF-99E7-5EA8C3D0B288}" destId="{342A2DE4-162A-42EE-A588-C1B323249EE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6C090C-AE22-42FF-8357-EE324A5A903D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C78924-B6D4-4F62-88CA-24B8B3D8D642}">
      <dgm:prSet/>
      <dgm:spPr/>
      <dgm:t>
        <a:bodyPr/>
        <a:lstStyle/>
        <a:p>
          <a:pPr rtl="0"/>
          <a:r>
            <a:rPr lang="ru-RU" dirty="0" smtClean="0"/>
            <a:t>Употребление ПАВ как сложная многоаспектная проблема, обусловленная социальными, семейными и личностными факторами.</a:t>
          </a:r>
          <a:endParaRPr lang="ru-RU" dirty="0"/>
        </a:p>
      </dgm:t>
    </dgm:pt>
    <dgm:pt modelId="{D2A83870-CA58-4371-8CA1-EEA9544DF030}" type="parTrans" cxnId="{C60D840F-ADA5-4B53-A4B2-A3859C1C6EDB}">
      <dgm:prSet/>
      <dgm:spPr/>
      <dgm:t>
        <a:bodyPr/>
        <a:lstStyle/>
        <a:p>
          <a:endParaRPr lang="ru-RU"/>
        </a:p>
      </dgm:t>
    </dgm:pt>
    <dgm:pt modelId="{45C047C4-9279-4D47-8D05-B90DB8FEA52D}" type="sibTrans" cxnId="{C60D840F-ADA5-4B53-A4B2-A3859C1C6EDB}">
      <dgm:prSet/>
      <dgm:spPr/>
      <dgm:t>
        <a:bodyPr/>
        <a:lstStyle/>
        <a:p>
          <a:endParaRPr lang="ru-RU"/>
        </a:p>
      </dgm:t>
    </dgm:pt>
    <dgm:pt modelId="{EDFBCCCB-CBA8-4670-8A02-BE5D12946D97}" type="pres">
      <dgm:prSet presAssocID="{ED6C090C-AE22-42FF-8357-EE324A5A90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7109A6-78C3-4E28-B81A-EB37F8A74452}" type="pres">
      <dgm:prSet presAssocID="{05C78924-B6D4-4F62-88CA-24B8B3D8D642}" presName="linNode" presStyleCnt="0"/>
      <dgm:spPr/>
    </dgm:pt>
    <dgm:pt modelId="{F6ECB041-8318-44BD-83C2-D5C44A3D30EA}" type="pres">
      <dgm:prSet presAssocID="{05C78924-B6D4-4F62-88CA-24B8B3D8D642}" presName="parentShp" presStyleLbl="node1" presStyleIdx="0" presStyleCnt="1" custScaleX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DFB7D-193B-4992-809A-6C8772EC63FF}" type="pres">
      <dgm:prSet presAssocID="{05C78924-B6D4-4F62-88CA-24B8B3D8D642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C60D840F-ADA5-4B53-A4B2-A3859C1C6EDB}" srcId="{ED6C090C-AE22-42FF-8357-EE324A5A903D}" destId="{05C78924-B6D4-4F62-88CA-24B8B3D8D642}" srcOrd="0" destOrd="0" parTransId="{D2A83870-CA58-4371-8CA1-EEA9544DF030}" sibTransId="{45C047C4-9279-4D47-8D05-B90DB8FEA52D}"/>
    <dgm:cxn modelId="{04736217-1D36-40DA-8838-1461E47C181E}" type="presOf" srcId="{05C78924-B6D4-4F62-88CA-24B8B3D8D642}" destId="{F6ECB041-8318-44BD-83C2-D5C44A3D30EA}" srcOrd="0" destOrd="0" presId="urn:microsoft.com/office/officeart/2005/8/layout/vList6"/>
    <dgm:cxn modelId="{72B98AA6-C2FF-40EA-B654-573A89DCCA20}" type="presOf" srcId="{ED6C090C-AE22-42FF-8357-EE324A5A903D}" destId="{EDFBCCCB-CBA8-4670-8A02-BE5D12946D97}" srcOrd="0" destOrd="0" presId="urn:microsoft.com/office/officeart/2005/8/layout/vList6"/>
    <dgm:cxn modelId="{830D6251-4C55-48F8-B64D-0A4ABA8E60E3}" type="presParOf" srcId="{EDFBCCCB-CBA8-4670-8A02-BE5D12946D97}" destId="{577109A6-78C3-4E28-B81A-EB37F8A74452}" srcOrd="0" destOrd="0" presId="urn:microsoft.com/office/officeart/2005/8/layout/vList6"/>
    <dgm:cxn modelId="{AFFDDB93-5F86-4061-B3AB-D57D7DD94A2A}" type="presParOf" srcId="{577109A6-78C3-4E28-B81A-EB37F8A74452}" destId="{F6ECB041-8318-44BD-83C2-D5C44A3D30EA}" srcOrd="0" destOrd="0" presId="urn:microsoft.com/office/officeart/2005/8/layout/vList6"/>
    <dgm:cxn modelId="{17E291DE-2F3C-4CD8-8276-BCA3AC376AD7}" type="presParOf" srcId="{577109A6-78C3-4E28-B81A-EB37F8A74452}" destId="{91EDFB7D-193B-4992-809A-6C8772EC63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80E25-B327-4450-A8F8-AA0B0FF7AB07}">
      <dsp:nvSpPr>
        <dsp:cNvPr id="0" name=""/>
        <dsp:cNvSpPr/>
      </dsp:nvSpPr>
      <dsp:spPr>
        <a:xfrm>
          <a:off x="0" y="319881"/>
          <a:ext cx="8229600" cy="9348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формирование единого профилактического пространства путем объединения усилий всех участников профилактического процесса для обеспечения комплексного системного воздействия на целевые группы (субъектов) профилактики; </a:t>
          </a:r>
          <a:endParaRPr lang="ru-RU" sz="1700" kern="1200"/>
        </a:p>
      </dsp:txBody>
      <dsp:txXfrm>
        <a:off x="45635" y="365516"/>
        <a:ext cx="8138330" cy="843560"/>
      </dsp:txXfrm>
    </dsp:sp>
    <dsp:sp modelId="{BFC8C70A-220C-44E9-96E6-25923F13D849}">
      <dsp:nvSpPr>
        <dsp:cNvPr id="0" name=""/>
        <dsp:cNvSpPr/>
      </dsp:nvSpPr>
      <dsp:spPr>
        <a:xfrm>
          <a:off x="0" y="1303671"/>
          <a:ext cx="8229600" cy="93483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мониторинг состояния организации профилактической деятельности и оценка ее эффективности, а также характеристика ситуаций, связанных с распространением употребления ПАВ обучающимися; </a:t>
          </a:r>
          <a:endParaRPr lang="ru-RU" sz="1700" kern="1200"/>
        </a:p>
      </dsp:txBody>
      <dsp:txXfrm>
        <a:off x="45635" y="1349306"/>
        <a:ext cx="8138330" cy="843560"/>
      </dsp:txXfrm>
    </dsp:sp>
    <dsp:sp modelId="{FE424EC9-F0E3-437B-92AA-5D6A3CFF0B14}">
      <dsp:nvSpPr>
        <dsp:cNvPr id="0" name=""/>
        <dsp:cNvSpPr/>
      </dsp:nvSpPr>
      <dsp:spPr>
        <a:xfrm>
          <a:off x="0" y="2287461"/>
          <a:ext cx="8229600" cy="93483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исключение влияния условий и факторов, способных провоцировать вовлечение в употребление ПАВ обучающихся; </a:t>
          </a:r>
          <a:endParaRPr lang="ru-RU" sz="1700" kern="1200"/>
        </a:p>
      </dsp:txBody>
      <dsp:txXfrm>
        <a:off x="45635" y="2333096"/>
        <a:ext cx="8138330" cy="843560"/>
      </dsp:txXfrm>
    </dsp:sp>
    <dsp:sp modelId="{1134143C-DD94-49F0-AE40-AF0BDFDD3931}">
      <dsp:nvSpPr>
        <dsp:cNvPr id="0" name=""/>
        <dsp:cNvSpPr/>
      </dsp:nvSpPr>
      <dsp:spPr>
        <a:xfrm>
          <a:off x="0" y="3271251"/>
          <a:ext cx="8229600" cy="93483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развитие ресурсов, обеспечивающих снижение риска употребления ПАВ среди обучающихся. </a:t>
          </a:r>
          <a:endParaRPr lang="ru-RU" sz="1700" kern="1200"/>
        </a:p>
      </dsp:txBody>
      <dsp:txXfrm>
        <a:off x="45635" y="3316886"/>
        <a:ext cx="8138330" cy="8435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19E01-3B31-4E58-918D-EB3E69A109B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48174-20EA-4197-A39F-934F310A4F37}">
      <dsp:nvSpPr>
        <dsp:cNvPr id="0" name=""/>
        <dsp:cNvSpPr/>
      </dsp:nvSpPr>
      <dsp:spPr>
        <a:xfrm>
          <a:off x="2262981" y="0"/>
          <a:ext cx="617229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укрепление здоровья обучающихся, создание условий для формирования мотивации к ведению здорового образа жизни; </a:t>
          </a:r>
          <a:endParaRPr lang="ru-RU" sz="1500" kern="1200"/>
        </a:p>
      </dsp:txBody>
      <dsp:txXfrm>
        <a:off x="2262981" y="0"/>
        <a:ext cx="6172298" cy="961767"/>
      </dsp:txXfrm>
    </dsp:sp>
    <dsp:sp modelId="{5DF02CFE-0558-4B35-B64A-5F6AF437E81C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BA714-8818-4073-AEBB-CAADC94160AC}">
      <dsp:nvSpPr>
        <dsp:cNvPr id="0" name=""/>
        <dsp:cNvSpPr/>
      </dsp:nvSpPr>
      <dsp:spPr>
        <a:xfrm>
          <a:off x="2262981" y="961767"/>
          <a:ext cx="617229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создание условий для вовлечения обучающихся в волонтерские молодежные антинаркотические движения; </a:t>
          </a:r>
          <a:endParaRPr lang="ru-RU" sz="1500" kern="1200"/>
        </a:p>
      </dsp:txBody>
      <dsp:txXfrm>
        <a:off x="2262981" y="961767"/>
        <a:ext cx="6172298" cy="961767"/>
      </dsp:txXfrm>
    </dsp:sp>
    <dsp:sp modelId="{EEAFF4CF-3C9E-45F4-ADD6-7A52D2D9C99C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928B6-6A1E-4D12-9BA8-41CFDC622269}">
      <dsp:nvSpPr>
        <dsp:cNvPr id="0" name=""/>
        <dsp:cNvSpPr/>
      </dsp:nvSpPr>
      <dsp:spPr>
        <a:xfrm>
          <a:off x="2262981" y="1923534"/>
          <a:ext cx="617229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создание условий для вовлечения детей и подростков в систематические занятия физической культурой и спортом; </a:t>
          </a:r>
          <a:endParaRPr lang="ru-RU" sz="1500" kern="1200"/>
        </a:p>
      </dsp:txBody>
      <dsp:txXfrm>
        <a:off x="2262981" y="1923534"/>
        <a:ext cx="6172298" cy="961767"/>
      </dsp:txXfrm>
    </dsp:sp>
    <dsp:sp modelId="{8BED8168-1E46-410D-A22F-94608BFA0EA6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72B7B-34B2-4BA2-829C-71A82F0E8387}">
      <dsp:nvSpPr>
        <dsp:cNvPr id="0" name=""/>
        <dsp:cNvSpPr/>
      </dsp:nvSpPr>
      <dsp:spPr>
        <a:xfrm>
          <a:off x="2262981" y="2885301"/>
          <a:ext cx="617229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изучение и внедрение в практику наиболее эффективных видов и направлений профилактической работы, основанных на отечественном и зарубежном опыте организации профилактики употребления ПАВ и др.</a:t>
          </a:r>
          <a:endParaRPr lang="ru-RU" sz="1500" kern="1200"/>
        </a:p>
      </dsp:txBody>
      <dsp:txXfrm>
        <a:off x="2262981" y="2885301"/>
        <a:ext cx="6172298" cy="961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F7C4D-2EDF-4D08-B79B-7DC0F0638954}">
      <dsp:nvSpPr>
        <dsp:cNvPr id="0" name=""/>
        <dsp:cNvSpPr/>
      </dsp:nvSpPr>
      <dsp:spPr>
        <a:xfrm>
          <a:off x="31155" y="0"/>
          <a:ext cx="3162448" cy="31624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22860" rIns="17404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Системность деятельности специалистов психолого-педагогического направления</a:t>
          </a:r>
          <a:endParaRPr lang="ru-RU" sz="1800" kern="1200" dirty="0"/>
        </a:p>
      </dsp:txBody>
      <dsp:txXfrm>
        <a:off x="494285" y="463130"/>
        <a:ext cx="2236188" cy="2236188"/>
      </dsp:txXfrm>
    </dsp:sp>
    <dsp:sp modelId="{D48DFFF8-4AB5-4DCF-9BD0-E89AED33CDBF}">
      <dsp:nvSpPr>
        <dsp:cNvPr id="0" name=""/>
        <dsp:cNvSpPr/>
      </dsp:nvSpPr>
      <dsp:spPr>
        <a:xfrm>
          <a:off x="2530621" y="100593"/>
          <a:ext cx="3162448" cy="3162448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16510" rIns="17404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Еженедельные занятия с детьми «группы риска», масштабные мероприятия со всеми субъектами образовательных отношений, а не эпизодические и краткосрочные мероприятия, которые не приносят ощутимого результата. </a:t>
          </a:r>
          <a:endParaRPr lang="ru-RU" sz="1300" kern="1200" dirty="0"/>
        </a:p>
      </dsp:txBody>
      <dsp:txXfrm>
        <a:off x="2993751" y="563723"/>
        <a:ext cx="2236188" cy="2236188"/>
      </dsp:txXfrm>
    </dsp:sp>
    <dsp:sp modelId="{94DAAF9E-14C5-408C-B439-E6274A91A58D}">
      <dsp:nvSpPr>
        <dsp:cNvPr id="0" name=""/>
        <dsp:cNvSpPr/>
      </dsp:nvSpPr>
      <dsp:spPr>
        <a:xfrm>
          <a:off x="5067151" y="21153"/>
          <a:ext cx="3162448" cy="3162448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20320" rIns="17404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Целенаправленная и систематически спланированная работа с учащимися по формированию культуры здоровья</a:t>
          </a:r>
          <a:endParaRPr lang="ru-RU" sz="1600" kern="1200" dirty="0"/>
        </a:p>
      </dsp:txBody>
      <dsp:txXfrm>
        <a:off x="5530281" y="484283"/>
        <a:ext cx="2236188" cy="2236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85806-D4D5-4CD9-A3AD-912D494682A1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tx1"/>
              </a:solidFill>
            </a:rPr>
            <a:t>Систематических психологических тренингов, дифференцированных по проблемам и возрасту учащихся, </a:t>
          </a:r>
          <a:endParaRPr lang="ru-RU" sz="1300" kern="1200">
            <a:solidFill>
              <a:schemeClr val="tx1"/>
            </a:solidFill>
          </a:endParaRPr>
        </a:p>
      </dsp:txBody>
      <dsp:txXfrm rot="10800000">
        <a:off x="2007110" y="1710"/>
        <a:ext cx="5158358" cy="1257304"/>
      </dsp:txXfrm>
    </dsp:sp>
    <dsp:sp modelId="{33A8F5A1-2B0A-41B6-BF4F-9FB2948AC250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40983-69F0-476C-9099-B54600FA1A0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Уроков психологии, в содержание которых включены знания, умения и навыки работы с типичными психологическими проблемами учащихся определенного возраста. Психолог также методически обеспечивает включение данной тематики в содержание других школьных предметов. Урок может проходить в форме творческой работы, мониторинга и т.д.</a:t>
          </a:r>
          <a:endParaRPr lang="ru-RU" sz="1300" kern="1200" dirty="0">
            <a:solidFill>
              <a:schemeClr val="tx1"/>
            </a:solidFill>
          </a:endParaRPr>
        </a:p>
      </dsp:txBody>
      <dsp:txXfrm rot="10800000">
        <a:off x="2007110" y="1634329"/>
        <a:ext cx="5158358" cy="1257304"/>
      </dsp:txXfrm>
    </dsp:sp>
    <dsp:sp modelId="{8A03DB0F-021D-4F0F-B076-8924BE3EE3DF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A091C-6CE2-4520-A3F7-44C5F8A4985A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49530" rIns="92456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tx1"/>
              </a:solidFill>
            </a:rPr>
            <a:t>Беседы и лекции по интересующим детей и родителей, актуальным проблемам возраста. Форма занятий такого типа может быть: лекция – беседа, лекция – диспут, лекция – объяснение.</a:t>
          </a:r>
          <a:endParaRPr lang="ru-RU" sz="1300" kern="1200">
            <a:solidFill>
              <a:schemeClr val="tx1"/>
            </a:solidFill>
          </a:endParaRPr>
        </a:p>
      </dsp:txBody>
      <dsp:txXfrm rot="10800000">
        <a:off x="2007110" y="3266948"/>
        <a:ext cx="5158358" cy="1257304"/>
      </dsp:txXfrm>
    </dsp:sp>
    <dsp:sp modelId="{335971BF-9FA6-4AF2-9444-313793783F5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DA8F-9FF0-4253-9FCC-6862F4AD8539}">
      <dsp:nvSpPr>
        <dsp:cNvPr id="0" name=""/>
        <dsp:cNvSpPr/>
      </dsp:nvSpPr>
      <dsp:spPr>
        <a:xfrm>
          <a:off x="0" y="29556"/>
          <a:ext cx="8229600" cy="1597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</a:t>
          </a:r>
          <a:r>
            <a:rPr lang="ru-RU" sz="1300" b="1" kern="1200" dirty="0" smtClean="0"/>
            <a:t> уровень (п</a:t>
          </a:r>
          <a:r>
            <a:rPr lang="ru-RU" sz="1300" kern="1200" dirty="0" smtClean="0"/>
            <a:t>ервичная профилактика.)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Психолог работает с детьми, имеющими незначительные эмоциональные, поведенческие и учебные расстройства и осуществляет заботу о психическом здоровье и психических ресурсах практически всех детей. На этом уровне в центре внимания психолога находятся все учащиеся школы, как «нормальные», так и с проблемами (т. е. 10 из 10 учащихся).</a:t>
          </a:r>
          <a:endParaRPr lang="ru-RU" sz="1300" kern="1200" dirty="0"/>
        </a:p>
      </dsp:txBody>
      <dsp:txXfrm>
        <a:off x="77962" y="107518"/>
        <a:ext cx="8073676" cy="1441126"/>
      </dsp:txXfrm>
    </dsp:sp>
    <dsp:sp modelId="{8722B1FC-75C6-45C6-B464-73906C0D03DC}">
      <dsp:nvSpPr>
        <dsp:cNvPr id="0" name=""/>
        <dsp:cNvSpPr/>
      </dsp:nvSpPr>
      <dsp:spPr>
        <a:xfrm>
          <a:off x="0" y="1664047"/>
          <a:ext cx="8229600" cy="1597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II</a:t>
          </a:r>
          <a:r>
            <a:rPr lang="ru-RU" sz="1300" b="1" kern="1200" dirty="0" smtClean="0"/>
            <a:t> уровень </a:t>
          </a:r>
          <a:r>
            <a:rPr lang="ru-RU" sz="1300" kern="1200" dirty="0" smtClean="0"/>
            <a:t>— вторичная профилактика.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Она направлена на так называемую «группу риска», т. е. на тех детей, у которых проблемы уже начались. Вторичная профилактика подразумевает раннее выявление у детей трудностей в учении и поведении. Основная ее задача — преодолеть эти трудности до того, как дети станут социально или эмоционально неуправляемыми. Здесь психолог работает уже не со всеми детьми, а примерно с 3 из 10. Вторичная профилактика включает консультацию с родителями и учителями, обучение их стратегии для преодоления различного рода трудностей и т. д.</a:t>
          </a:r>
          <a:endParaRPr lang="ru-RU" sz="1300" kern="1200" dirty="0"/>
        </a:p>
      </dsp:txBody>
      <dsp:txXfrm>
        <a:off x="77962" y="1742009"/>
        <a:ext cx="8073676" cy="1441126"/>
      </dsp:txXfrm>
    </dsp:sp>
    <dsp:sp modelId="{FD34B814-0577-4A24-9F0D-AF5A6320A540}">
      <dsp:nvSpPr>
        <dsp:cNvPr id="0" name=""/>
        <dsp:cNvSpPr/>
      </dsp:nvSpPr>
      <dsp:spPr>
        <a:xfrm>
          <a:off x="0" y="3298537"/>
          <a:ext cx="8229600" cy="1597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III</a:t>
          </a:r>
          <a:r>
            <a:rPr lang="ru-RU" sz="1300" b="1" kern="1200" dirty="0" smtClean="0"/>
            <a:t> уровень </a:t>
          </a:r>
          <a:r>
            <a:rPr lang="ru-RU" sz="1300" kern="1200" dirty="0" smtClean="0"/>
            <a:t>— третичная профилактика.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Внимание психолога концентрируется на детях с ярко выраженными учеб­ными или поведенческими проблемами, его основная задача — коррекция или преодоление серьезных психологических трудностей и проблем. Психолог работает с отдельными учащимися (примерно с 1 из 10), направленными к нему для специального изучения.</a:t>
          </a:r>
          <a:endParaRPr lang="ru-RU" sz="1300" kern="1200" dirty="0"/>
        </a:p>
      </dsp:txBody>
      <dsp:txXfrm>
        <a:off x="77962" y="3376499"/>
        <a:ext cx="8073676" cy="1441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3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1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7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4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0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8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24B07-805C-47F8-8977-64A719F90BEF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1BEC-413E-470D-868B-F8BBDE9F6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3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5085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Алгоритм организации работы </a:t>
            </a:r>
            <a:r>
              <a:rPr lang="ru-RU" b="1" dirty="0"/>
              <a:t>с обучающимися, имеющими повышенный и латентный риск вовлечения в употребление </a:t>
            </a:r>
            <a:r>
              <a:rPr lang="ru-RU" b="1" dirty="0" err="1"/>
              <a:t>психоактивных</a:t>
            </a:r>
            <a:r>
              <a:rPr lang="ru-RU" b="1" dirty="0"/>
              <a:t> веществ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357694"/>
            <a:ext cx="8071048" cy="2500306"/>
          </a:xfrm>
        </p:spPr>
        <p:txBody>
          <a:bodyPr>
            <a:normAutofit/>
          </a:bodyPr>
          <a:lstStyle/>
          <a:p>
            <a:pPr lvl="7" algn="l"/>
            <a: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</a:br>
            <a:endParaRPr lang="ru-RU" altLang="ru-RU" sz="2800" dirty="0" smtClean="0">
              <a:solidFill>
                <a:srgbClr val="002060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pPr lvl="7" algn="l"/>
            <a:r>
              <a:rPr lang="ru-RU" altLang="ru-RU" sz="2800" dirty="0" err="1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ГБУ«Центр</a:t>
            </a:r>
            <a:r>
              <a:rPr lang="ru-RU" altLang="ru-RU" sz="2800" dirty="0" smtClean="0">
                <a:solidFill>
                  <a:schemeClr val="tx1"/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помощи детям»</a:t>
            </a:r>
            <a:endParaRPr lang="ru-RU" sz="2800" dirty="0" smtClean="0">
              <a:solidFill>
                <a:schemeClr val="tx1"/>
              </a:solidFill>
              <a:latin typeface="Georgia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Public\Documents\для Мищенко\Салон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81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270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Стратегия первичной профилактики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582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23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Мероприятия, направленные </a:t>
            </a:r>
            <a:br>
              <a:rPr lang="ru-RU" sz="2400" b="1" dirty="0" smtClean="0"/>
            </a:br>
            <a:r>
              <a:rPr lang="ru-RU" sz="2400" b="1" dirty="0" smtClean="0"/>
              <a:t>на первичную профилактику употребления ПАВ 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2803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1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7893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Функциональные обязанности должностных лиц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системе работы по профилактике употребления ПАВ: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</a:rPr>
              <a:t>Администрация </a:t>
            </a:r>
            <a:r>
              <a:rPr lang="ru-RU" i="1" dirty="0">
                <a:solidFill>
                  <a:srgbClr val="FF0000"/>
                </a:solidFill>
              </a:rPr>
              <a:t>образовательного </a:t>
            </a:r>
            <a:r>
              <a:rPr lang="ru-RU" i="1" dirty="0"/>
              <a:t>учреждения: </a:t>
            </a:r>
            <a:r>
              <a:rPr lang="ru-RU" dirty="0"/>
              <a:t>осуществляет контроль и координацию профилактической работы в целом.</a:t>
            </a:r>
          </a:p>
          <a:p>
            <a:pPr algn="just"/>
            <a:r>
              <a:rPr lang="ru-RU" i="1" dirty="0">
                <a:solidFill>
                  <a:srgbClr val="FF0000"/>
                </a:solidFill>
              </a:rPr>
              <a:t>Учителя-предметники:</a:t>
            </a:r>
            <a:r>
              <a:rPr lang="ru-RU" i="1" dirty="0"/>
              <a:t> </a:t>
            </a:r>
            <a:r>
              <a:rPr lang="ru-RU" dirty="0"/>
              <a:t>обеспечивают организацию профилактической работы на уроке (использование профилактических материалов в качестве фрагментов урока, проведение тематических уроков).</a:t>
            </a:r>
          </a:p>
          <a:p>
            <a:pPr algn="just"/>
            <a:r>
              <a:rPr lang="ru-RU" i="1" dirty="0">
                <a:solidFill>
                  <a:srgbClr val="FF0000"/>
                </a:solidFill>
              </a:rPr>
              <a:t>Классные руководители</a:t>
            </a:r>
            <a:r>
              <a:rPr lang="ru-RU" i="1" dirty="0"/>
              <a:t>: </a:t>
            </a:r>
            <a:r>
              <a:rPr lang="ru-RU" dirty="0"/>
              <a:t>осуществление комплексного подхода к решению проблемы (организация внеклассных мероприятий, работа с родителями, специалистами медико-психолого-педагогической службы образовательной организации и т. д.).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8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7893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Функциональные обязанности должностных лиц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системе работы по профилактике употребления ПАВ: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Медико-психолого-педагогическая служба:</a:t>
            </a:r>
            <a:endParaRPr lang="ru-RU" b="1" dirty="0"/>
          </a:p>
          <a:p>
            <a:pPr algn="just"/>
            <a:r>
              <a:rPr lang="ru-RU" i="1" dirty="0">
                <a:solidFill>
                  <a:srgbClr val="FF0000"/>
                </a:solidFill>
              </a:rPr>
              <a:t>Врач образовательной </a:t>
            </a:r>
            <a:r>
              <a:rPr lang="ru-RU" i="1" dirty="0"/>
              <a:t>организации </a:t>
            </a:r>
            <a:r>
              <a:rPr lang="ru-RU" dirty="0"/>
              <a:t>обеспечивает активную работу медицинского кабинета как консультативного пункта для всех участников образовательных отношений.</a:t>
            </a:r>
          </a:p>
          <a:p>
            <a:r>
              <a:rPr lang="ru-RU" i="1" dirty="0">
                <a:solidFill>
                  <a:srgbClr val="FF0000"/>
                </a:solidFill>
              </a:rPr>
              <a:t>Социальный педагог </a:t>
            </a:r>
            <a:r>
              <a:rPr lang="ru-RU" dirty="0"/>
              <a:t>несет ответственность:</a:t>
            </a:r>
          </a:p>
          <a:p>
            <a:pPr marL="0" indent="0">
              <a:buNone/>
            </a:pPr>
            <a:r>
              <a:rPr lang="ru-RU" dirty="0"/>
              <a:t>- за привлечение к совместной работе различных заинтересованных организаций, установление с ними постоянных и действенных контактов;</a:t>
            </a:r>
          </a:p>
          <a:p>
            <a:pPr marL="0" indent="0">
              <a:buNone/>
            </a:pPr>
            <a:r>
              <a:rPr lang="ru-RU" dirty="0"/>
              <a:t>- организацию досуга обучающихся как внутри образовательного  учреждения, так и с привлечением организаций дополнительного образования детей и молодежи;</a:t>
            </a:r>
          </a:p>
          <a:p>
            <a:pPr marL="0" indent="0">
              <a:buNone/>
            </a:pPr>
            <a:r>
              <a:rPr lang="ru-RU" dirty="0"/>
              <a:t>- систематическую работу с семьями обучающихся (особенно с семьями детей «группы риска»).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5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7893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Функциональные обязанности должностных лиц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системе работы по профилактике употребления ПАВ: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i="1" dirty="0"/>
              <a:t>Медико-психолого-педагогическая служба</a:t>
            </a:r>
            <a:r>
              <a:rPr lang="ru-RU" b="1" i="1" dirty="0" smtClean="0"/>
              <a:t>:</a:t>
            </a:r>
            <a:endParaRPr lang="ru-RU" dirty="0"/>
          </a:p>
          <a:p>
            <a:pPr algn="just"/>
            <a:r>
              <a:rPr lang="ru-RU" i="1" dirty="0">
                <a:solidFill>
                  <a:srgbClr val="FF0000"/>
                </a:solidFill>
              </a:rPr>
              <a:t>Педагог-психолог,</a:t>
            </a:r>
            <a:r>
              <a:rPr lang="ru-RU" i="1" dirty="0"/>
              <a:t> </a:t>
            </a:r>
            <a:r>
              <a:rPr lang="ru-RU" dirty="0"/>
              <a:t>обеспечивает: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u="sng" dirty="0"/>
              <a:t>организацию развивающей работы </a:t>
            </a:r>
            <a:r>
              <a:rPr lang="ru-RU" dirty="0"/>
              <a:t>со всеми обучающимися, включая тренинги личностного роста и другие виды групповой развивающей работы;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u="sng" dirty="0"/>
              <a:t>психологическое консультирование </a:t>
            </a:r>
            <a:r>
              <a:rPr lang="ru-RU" dirty="0"/>
              <a:t>и сопровождение семей обучающихся;</a:t>
            </a:r>
          </a:p>
          <a:p>
            <a:pPr marL="0" indent="0" algn="just">
              <a:buNone/>
            </a:pPr>
            <a:r>
              <a:rPr lang="ru-RU" dirty="0"/>
              <a:t>- психологическую поддержку образовательного процесса (выявление и предотвращение различных ситуаций риска, возникающих в процессе учебно-воспитательного процесса, позитивное разрешение различных конфликтных ситуаций);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u="sng" dirty="0"/>
              <a:t>выделение «групп риска</a:t>
            </a:r>
            <a:r>
              <a:rPr lang="ru-RU" dirty="0"/>
              <a:t>» с помощью ежегодного тренинга;</a:t>
            </a:r>
          </a:p>
          <a:p>
            <a:pPr marL="0" indent="0" algn="just">
              <a:buNone/>
            </a:pPr>
            <a:r>
              <a:rPr lang="ru-RU" dirty="0"/>
              <a:t>- организацию целостной </a:t>
            </a:r>
            <a:r>
              <a:rPr lang="ru-RU" u="sng" dirty="0"/>
              <a:t>психологической помощи </a:t>
            </a:r>
            <a:r>
              <a:rPr lang="ru-RU" dirty="0"/>
              <a:t>детям «</a:t>
            </a:r>
            <a:r>
              <a:rPr lang="ru-RU" dirty="0" smtClean="0"/>
              <a:t>группы риска</a:t>
            </a:r>
            <a:r>
              <a:rPr lang="ru-RU" dirty="0"/>
              <a:t>», в том числе направление обучающегося и его родителей к тому специалисту, который может оказать им квалифицированную помощь за пределами образовательной организации.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7893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Функциональные обязанности должностных лиц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системе работы по профилактике употребления ПАВ: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Библиотека: </a:t>
            </a:r>
            <a:r>
              <a:rPr lang="ru-RU" dirty="0"/>
              <a:t>обеспечивает информационно-методическую базу профилактической работы.</a:t>
            </a:r>
          </a:p>
          <a:p>
            <a:r>
              <a:rPr lang="ru-RU" i="1" dirty="0">
                <a:solidFill>
                  <a:srgbClr val="FF0000"/>
                </a:solidFill>
              </a:rPr>
              <a:t>Наркологический диспансер </a:t>
            </a:r>
            <a:r>
              <a:rPr lang="ru-RU" dirty="0"/>
              <a:t>организует:</a:t>
            </a:r>
          </a:p>
          <a:p>
            <a:pPr marL="0" indent="0">
              <a:buNone/>
            </a:pPr>
            <a:r>
              <a:rPr lang="ru-RU" dirty="0"/>
              <a:t>- информационно-просветительскую работу </a:t>
            </a:r>
            <a:r>
              <a:rPr lang="ru-RU" dirty="0" err="1"/>
              <a:t>собучающимися</a:t>
            </a:r>
            <a:r>
              <a:rPr lang="ru-RU" dirty="0"/>
              <a:t> о медико-социальных последствиях употребления ПАВ;</a:t>
            </a:r>
          </a:p>
          <a:p>
            <a:pPr marL="0" indent="0">
              <a:buNone/>
            </a:pPr>
            <a:r>
              <a:rPr lang="ru-RU" dirty="0"/>
              <a:t>- лекционную работу с педагогическим составом образовательной организации по темам, связанным с организацией профилактической работы среди несовершеннолетних, рассматривает вопросы диагностики потребления ПАВ;</a:t>
            </a:r>
          </a:p>
          <a:p>
            <a:pPr marL="0" indent="0">
              <a:buNone/>
            </a:pPr>
            <a:r>
              <a:rPr lang="ru-RU" dirty="0"/>
              <a:t>- консультативную работу с родителями: признаки приобщения обучающегося к ПАВ, о лечении наркомании и стратегии поведения родителей в период реабилитации.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7893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Функциональные обязанности должностных лиц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 системе работы по профилактике употребления ПАВ: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Правоохранительные органы: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работают </a:t>
            </a:r>
            <a:r>
              <a:rPr lang="ru-RU" dirty="0"/>
              <a:t>с детьми по вопросам правовой ответственности за употребление, хранение и распространение наркотических веществ;</a:t>
            </a:r>
          </a:p>
          <a:p>
            <a:r>
              <a:rPr lang="ru-RU" dirty="0" smtClean="0"/>
              <a:t>осуществляют </a:t>
            </a:r>
            <a:r>
              <a:rPr lang="ru-RU" dirty="0"/>
              <a:t>юридическое консультирование по проблемам употребления ПАВ;</a:t>
            </a:r>
          </a:p>
          <a:p>
            <a:r>
              <a:rPr lang="ru-RU" dirty="0" smtClean="0"/>
              <a:t>проводят </a:t>
            </a:r>
            <a:r>
              <a:rPr lang="ru-RU" dirty="0"/>
              <a:t>педагогические семинары на тему правового обеспечения профилактической работы в образовательной организации;</a:t>
            </a:r>
          </a:p>
          <a:p>
            <a:r>
              <a:rPr lang="ru-RU" dirty="0" smtClean="0"/>
              <a:t>обеспечивают </a:t>
            </a:r>
            <a:r>
              <a:rPr lang="ru-RU" dirty="0"/>
              <a:t>взаимодействие образовательной организации с районными комиссиями по защите прав несовершеннолетних, отделениями профилактики правонарушений несовершеннолетних, для разъединения в районе образовательной организации групп наркотизирующихся подростков, которые могут вовлекать в наркотизацию все новых детей и подростков;</a:t>
            </a:r>
          </a:p>
          <a:p>
            <a:r>
              <a:rPr lang="ru-RU" dirty="0" smtClean="0"/>
              <a:t>организуют </a:t>
            </a:r>
            <a:r>
              <a:rPr lang="ru-RU" dirty="0"/>
              <a:t>первичный профилактический учет детей и подростков, замеченных в приеме ПАВ.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Методы </a:t>
            </a:r>
            <a:r>
              <a:rPr lang="ru-RU" b="1" i="1" dirty="0"/>
              <a:t>работы с родителями </a:t>
            </a:r>
            <a:r>
              <a:rPr lang="ru-RU" dirty="0"/>
              <a:t>(законными представителями) обучающихся: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бесед, чтение лекций специалистами в родительской аудитории;</a:t>
            </a:r>
          </a:p>
          <a:p>
            <a:r>
              <a:rPr lang="ru-RU" dirty="0" smtClean="0"/>
              <a:t>родительские </a:t>
            </a:r>
            <a:r>
              <a:rPr lang="ru-RU" dirty="0"/>
              <a:t>собрания с обсуждением воспитательных, психологических проблем развития и поведения ребенка;</a:t>
            </a:r>
          </a:p>
          <a:p>
            <a:r>
              <a:rPr lang="ru-RU" dirty="0" smtClean="0"/>
              <a:t>организацию </a:t>
            </a:r>
            <a:r>
              <a:rPr lang="ru-RU" dirty="0"/>
              <a:t>родительских семинаров по проблемам семьи, воспитания и антинаркотической профилактической работы;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конфликтными семьями, включая данные о случаях социального вмешательства со стороны службы социальной помощи;</a:t>
            </a:r>
          </a:p>
          <a:p>
            <a:r>
              <a:rPr lang="ru-RU" dirty="0" smtClean="0"/>
              <a:t>семейное </a:t>
            </a:r>
            <a:r>
              <a:rPr lang="ru-RU" dirty="0"/>
              <a:t>консультирование </a:t>
            </a:r>
            <a:r>
              <a:rPr lang="ru-RU" dirty="0" smtClean="0"/>
              <a:t>по </a:t>
            </a:r>
            <a:r>
              <a:rPr lang="ru-RU" dirty="0"/>
              <a:t>проблемам взаимоотношений с ребенком, который находится на стадии реабилитации;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поддержка семье со стороны педагога-психолога, социального педагога;</a:t>
            </a:r>
          </a:p>
          <a:p>
            <a:r>
              <a:rPr lang="ru-RU" dirty="0" smtClean="0"/>
              <a:t>оказание </a:t>
            </a:r>
            <a:r>
              <a:rPr lang="ru-RU" dirty="0"/>
              <a:t>помощи родителям в проведении тестового контроля вероятных случаев токсико-наркотического опьянения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138"/>
            <a:ext cx="1085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s://img.ikscience.com/img/mind/addicts-as-parents-part-i-pregnant-now-w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55646"/>
            <a:ext cx="2438893" cy="1280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9326319"/>
              </p:ext>
            </p:extLst>
          </p:nvPr>
        </p:nvGraphicFramePr>
        <p:xfrm>
          <a:off x="1115616" y="5300333"/>
          <a:ext cx="4929683" cy="111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69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Этапы психопрофилактической работы по предупреждению употребления ПАВ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80108"/>
              </p:ext>
            </p:extLst>
          </p:nvPr>
        </p:nvGraphicFramePr>
        <p:xfrm>
          <a:off x="1043608" y="164869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138"/>
            <a:ext cx="1085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6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5362" y="338138"/>
            <a:ext cx="7787208" cy="36669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</a:rPr>
              <a:t>При работе с детьми, склонными к употреблению ПАВ необходимо соблюдать ряд правил</a:t>
            </a:r>
            <a:r>
              <a:rPr lang="ru-RU" sz="2600" dirty="0" smtClean="0">
                <a:solidFill>
                  <a:srgbClr val="FF0000"/>
                </a:solidFill>
              </a:rPr>
              <a:t>:</a:t>
            </a:r>
          </a:p>
          <a:p>
            <a:pPr marL="0" lvl="0" indent="0" algn="just">
              <a:buNone/>
            </a:pPr>
            <a:endParaRPr lang="ru-RU" sz="2100" dirty="0" smtClean="0"/>
          </a:p>
          <a:p>
            <a:pPr marL="0" lvl="0" indent="0" algn="just">
              <a:buNone/>
            </a:pPr>
            <a:r>
              <a:rPr lang="ru-RU" sz="2100" dirty="0" smtClean="0"/>
              <a:t>1. Работа </a:t>
            </a:r>
            <a:r>
              <a:rPr lang="ru-RU" sz="2100" dirty="0"/>
              <a:t>с подростками, употребляющими наркотические и алкогольные вещества должна вестись осторожно и тактично, </a:t>
            </a:r>
            <a:r>
              <a:rPr lang="ru-RU" sz="2100" u="sng" dirty="0"/>
              <a:t>без огласки</a:t>
            </a:r>
            <a:r>
              <a:rPr lang="ru-RU" sz="2100" dirty="0"/>
              <a:t>. Необходимо </a:t>
            </a:r>
            <a:r>
              <a:rPr lang="ru-RU" sz="2100" u="sng" dirty="0"/>
              <a:t>установление доверительного контакта </a:t>
            </a:r>
            <a:r>
              <a:rPr lang="ru-RU" sz="2100" dirty="0"/>
              <a:t>с психологом. Необходимо </a:t>
            </a:r>
            <a:r>
              <a:rPr lang="ru-RU" sz="2100" u="sng" dirty="0"/>
              <a:t>определить причину </a:t>
            </a:r>
            <a:r>
              <a:rPr lang="ru-RU" sz="2100" dirty="0"/>
              <a:t>психологического неблагополучия, которое толкнуло ребёнка на такую своеобразную попытку «самолечения», мотивы употребления веществ («Я хотел избавиться от плохого настроения, о ссоре с родителями, всё становилось безразлично и т.п. алкоголь позволяет преодолеть замкнутость, придаёт чувство уверенности);</a:t>
            </a:r>
          </a:p>
          <a:p>
            <a:endParaRPr lang="ru-RU" dirty="0"/>
          </a:p>
        </p:txBody>
      </p:sp>
      <p:pic>
        <p:nvPicPr>
          <p:cNvPr id="17410" name="Picture 2" descr="https://www.culture.ru/storage/images/a2f097b758db49d8997ee82241136f46/602f0dce2e7cf954e1fecc2c21c953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94" y="3861048"/>
            <a:ext cx="2157366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861048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2. В случае групповой зависимости усилия психолога должны быть направлены на то, чтобы помочь ребёнку выйти из своей компании и найти не менее привлекательную группу сверстников, не отмеченную таким пристрастием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3. В случае индивидуальной зависимости порекомендовать родителям консультацию нарколога.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138"/>
            <a:ext cx="1085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профилактики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формирование</a:t>
            </a:r>
            <a:r>
              <a:rPr lang="ru-RU" dirty="0" smtClean="0"/>
              <a:t> </a:t>
            </a:r>
            <a:r>
              <a:rPr lang="ru-RU" dirty="0"/>
              <a:t>резистентных </a:t>
            </a:r>
            <a:r>
              <a:rPr lang="ru-RU" dirty="0">
                <a:solidFill>
                  <a:srgbClr val="FF0000"/>
                </a:solidFill>
              </a:rPr>
              <a:t>компонентов в характеристике личности</a:t>
            </a:r>
            <a:r>
              <a:rPr lang="ru-RU" dirty="0"/>
              <a:t> несовершеннолетнего, призванных создать естественные причины </a:t>
            </a:r>
            <a:r>
              <a:rPr lang="ru-RU" dirty="0">
                <a:solidFill>
                  <a:srgbClr val="FF0000"/>
                </a:solidFill>
              </a:rPr>
              <a:t>отвержения любых форм проявления </a:t>
            </a:r>
            <a:r>
              <a:rPr lang="ru-RU" dirty="0" err="1">
                <a:solidFill>
                  <a:srgbClr val="FF0000"/>
                </a:solidFill>
              </a:rPr>
              <a:t>аддиктивного</a:t>
            </a:r>
            <a:r>
              <a:rPr lang="ru-RU" dirty="0">
                <a:solidFill>
                  <a:srgbClr val="FF0000"/>
                </a:solidFill>
              </a:rPr>
              <a:t> поведения</a:t>
            </a:r>
            <a:r>
              <a:rPr lang="ru-RU" dirty="0"/>
              <a:t>, а также </a:t>
            </a:r>
            <a:r>
              <a:rPr lang="ru-RU" dirty="0">
                <a:solidFill>
                  <a:srgbClr val="00B050"/>
                </a:solidFill>
              </a:rPr>
              <a:t>создания социальной среды</a:t>
            </a:r>
            <a:r>
              <a:rPr lang="ru-RU" dirty="0"/>
              <a:t>, препятствующей формированию </a:t>
            </a:r>
            <a:r>
              <a:rPr lang="ru-RU" dirty="0" err="1"/>
              <a:t>аддиктивного</a:t>
            </a:r>
            <a:r>
              <a:rPr lang="ru-RU" dirty="0"/>
              <a:t> </a:t>
            </a:r>
            <a:r>
              <a:rPr lang="ru-RU" dirty="0" smtClean="0"/>
              <a:t>поведения обучающихся </a:t>
            </a:r>
          </a:p>
          <a:p>
            <a:pPr algn="just"/>
            <a:r>
              <a:rPr lang="ru-RU" u="sng" dirty="0" smtClean="0"/>
              <a:t>Результатом </a:t>
            </a:r>
            <a:r>
              <a:rPr lang="ru-RU" u="sng" dirty="0"/>
              <a:t>работы </a:t>
            </a:r>
            <a:r>
              <a:rPr lang="ru-RU" dirty="0"/>
              <a:t>должно стать </a:t>
            </a:r>
            <a:r>
              <a:rPr lang="ru-RU" dirty="0">
                <a:solidFill>
                  <a:srgbClr val="00B050"/>
                </a:solidFill>
              </a:rPr>
              <a:t>сокращение </a:t>
            </a:r>
            <a:r>
              <a:rPr lang="ru-RU" dirty="0" smtClean="0">
                <a:solidFill>
                  <a:srgbClr val="00B050"/>
                </a:solidFill>
              </a:rPr>
              <a:t>масштабов </a:t>
            </a:r>
            <a:r>
              <a:rPr lang="ru-RU" dirty="0">
                <a:solidFill>
                  <a:srgbClr val="00B050"/>
                </a:solidFill>
              </a:rPr>
              <a:t>употребления ПАВ</a:t>
            </a:r>
            <a:r>
              <a:rPr lang="ru-RU" dirty="0"/>
              <a:t>, формирование негативного отношения к незаконному обороту и потреблению такого рода средств, различных психотропных веществ, существенное снижение спроса на них.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49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056" y="33698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Задачи профилактики зависимости от ПАВ в образовательной организации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769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483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903" y="45474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Направления  профилактической деятельности в образовательных организациях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619455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5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357" y="26525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Условия эффективности </a:t>
            </a:r>
            <a:br>
              <a:rPr lang="ru-RU" sz="2800" b="1" dirty="0" smtClean="0"/>
            </a:br>
            <a:r>
              <a:rPr lang="ru-RU" sz="2800" b="1" dirty="0" smtClean="0"/>
              <a:t>профилактической работы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575322"/>
              </p:ext>
            </p:extLst>
          </p:nvPr>
        </p:nvGraphicFramePr>
        <p:xfrm>
          <a:off x="488357" y="135038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483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419872" y="4653136"/>
            <a:ext cx="2160240" cy="86409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5517232"/>
            <a:ext cx="6408712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Становление устойчивого интереса к правилам и нормам здорового образа жизни,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и безопасного поведения.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Систематическая работа по предупреждению возможных проблем развития личности всех учащихся школы осуществляется психологом с помощью следующих методов: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3371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7517"/>
            <a:ext cx="59404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484"/>
            <a:ext cx="10858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Уровни </a:t>
            </a:r>
            <a:r>
              <a:rPr lang="ru-RU" sz="2800" b="1" dirty="0" err="1" smtClean="0"/>
              <a:t>психопрофилактики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018347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62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9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Модели первичной профилактики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употребления </a:t>
            </a:r>
            <a:r>
              <a:rPr lang="ru-RU" sz="2000" b="1" dirty="0"/>
              <a:t>наркотических веществ и </a:t>
            </a:r>
            <a:r>
              <a:rPr lang="ru-RU" sz="2000" b="1" dirty="0" smtClean="0"/>
              <a:t>ПАВ в образовательной организации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147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1623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Алгоритм организации работы с обучающимися, имеющими повышенный и латентный риск вовлечения в употребление психоактивных веществ</vt:lpstr>
      <vt:lpstr>Цель профилактики </vt:lpstr>
      <vt:lpstr>Задачи профилактики зависимости от ПАВ в образовательной организации</vt:lpstr>
      <vt:lpstr>Направления  профилактической деятельности в образовательных организациях</vt:lpstr>
      <vt:lpstr>Условия эффективности  профилактической работы</vt:lpstr>
      <vt:lpstr>Систематическая работа по предупреждению возможных проблем развития личности всех учащихся школы осуществляется психологом с помощью следующих методов: </vt:lpstr>
      <vt:lpstr>Презентация PowerPoint</vt:lpstr>
      <vt:lpstr>Уровни психопрофилактики </vt:lpstr>
      <vt:lpstr>Модели первичной профилактики  употребления наркотических веществ и ПАВ в образовательной организации</vt:lpstr>
      <vt:lpstr>Стратегия первичной профилактики </vt:lpstr>
      <vt:lpstr>Мероприятия, направленные  на первичную профилактику употребления ПАВ </vt:lpstr>
      <vt:lpstr>Функциональные обязанности должностных лиц в системе работы по профилактике употребления ПАВ: </vt:lpstr>
      <vt:lpstr>Функциональные обязанности должностных лиц в системе работы по профилактике употребления ПАВ: </vt:lpstr>
      <vt:lpstr>Функциональные обязанности должностных лиц в системе работы по профилактике употребления ПАВ: </vt:lpstr>
      <vt:lpstr>Функциональные обязанности должностных лиц в системе работы по профилактике употребления ПАВ: </vt:lpstr>
      <vt:lpstr>Функциональные обязанности должностных лиц в системе работы по профилактике употребления ПАВ: </vt:lpstr>
      <vt:lpstr>Семья</vt:lpstr>
      <vt:lpstr>Этапы психопрофилактической работы по предупреждению употребления ПАВ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организации работы с обучающимися, имеющими повышенный и латентный риск вовлечения в употребление психоактивных веществ</dc:title>
  <dc:creator>user</dc:creator>
  <cp:lastModifiedBy>Елена</cp:lastModifiedBy>
  <cp:revision>32</cp:revision>
  <dcterms:created xsi:type="dcterms:W3CDTF">2022-02-22T06:20:04Z</dcterms:created>
  <dcterms:modified xsi:type="dcterms:W3CDTF">2022-02-25T06:46:19Z</dcterms:modified>
</cp:coreProperties>
</file>