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3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2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2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66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8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3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1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2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2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940C-7643-410F-B22E-0ED05B0F891F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51F4-9D9A-4F1F-A560-E7C5FB4E8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9826" y="182782"/>
            <a:ext cx="8787275" cy="47228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РАННЕЙ ПОМОЩИ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уровня эмоционального и социального развития детей раннего возраста.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0250" y="5128054"/>
            <a:ext cx="8638904" cy="104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едагог-психолог Достовалова Н.Н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74" y="182782"/>
            <a:ext cx="3431156" cy="28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3750" y="1"/>
            <a:ext cx="9450049" cy="809468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</a:t>
            </a:r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Сводная 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таблица </a:t>
            </a:r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показателей НПР</a:t>
            </a:r>
            <a:b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lang="ru-RU" sz="31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852352"/>
              </p:ext>
            </p:extLst>
          </p:nvPr>
        </p:nvGraphicFramePr>
        <p:xfrm>
          <a:off x="444844" y="556053"/>
          <a:ext cx="11367406" cy="6122054"/>
        </p:xfrm>
        <a:graphic>
          <a:graphicData uri="http://schemas.openxmlformats.org/drawingml/2006/table">
            <a:tbl>
              <a:tblPr firstRow="1" firstCol="1" bandRow="1"/>
              <a:tblGrid>
                <a:gridCol w="939113"/>
                <a:gridCol w="2924363"/>
                <a:gridCol w="4340449"/>
                <a:gridCol w="3163481"/>
              </a:tblGrid>
              <a:tr h="271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 ребенка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мес.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Первая улыбка в ответ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ребенком, лежащим на спине, ласково говорят, улыбаются, вызывая у него зрительное сосредоточение на лице говорящего взрослого. Повторяют до 4-х раз.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Улыбается в ответ на 3–4 обращения к нему.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5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мес.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 отвечает улыбкой на разговор взрослого.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Взрослый, наклоняясь над лежащим на спине ребенком, ласково говорит с ним (но не дотрагивается), обращаясь 3 раза</a:t>
                      </a:r>
                      <a:r>
                        <a:rPr lang="ru-RU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Широко и длительно улыбается после трех обращений к нему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Длительное зрительное сосредоточение на другом ребенке.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ребенком, лежащим на спине в манеже между двумя детьми (расстояние между ними 40 см). Можно позвать его со стороны лежащих детей.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Увидев лежащего рядом ребенка, поворачивает голову и смотрит на него до 30 с (неподвижно).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0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 оживления»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Взрослый, наклонившись над лежащим на спине ребенком (до 25–30 см), ласково, оживленно говорит с ним, обращаясь к малышу 3 раза.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Смотрит на лицо взрослого, улыбается, издает тихие и короткие звуки, сгибает и разгибает ноги и руки. Оживление нарастает и сохраняется  до 15–20 с. 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глазами ребенка, издающего звуки.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ребенком, лежащим в манеже на спине рядом с другими детьми.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Прислушиваясь, ищет взглядом ребенка, издающего звуки, найдя, смотрит на него, оживляется.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80" marR="52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5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671827"/>
              </p:ext>
            </p:extLst>
          </p:nvPr>
        </p:nvGraphicFramePr>
        <p:xfrm>
          <a:off x="419100" y="559998"/>
          <a:ext cx="11366501" cy="6043470"/>
        </p:xfrm>
        <a:graphic>
          <a:graphicData uri="http://schemas.openxmlformats.org/drawingml/2006/table">
            <a:tbl>
              <a:tblPr firstRow="1" firstCol="1" bandRow="1"/>
              <a:tblGrid>
                <a:gridCol w="1507896"/>
                <a:gridCol w="2833267"/>
                <a:gridCol w="3786633"/>
                <a:gridCol w="3238705"/>
              </a:tblGrid>
              <a:tr h="547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 ребенка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76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мес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 и легко возникает «комплекс оживления».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Издали наблюдают за ребенком, лежащим на спине под низко висящими игрушками (до 30 мин).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Рассматривает игрушки, захватывает их или следит за окружающим. Приходит в оживленное состояние, которое может длиться до 4 мин.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Громко смеется в ответ на эмоциональное речевое общение с ним.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Взрослый, наклоняясь над ребенком, лежащим на спине, оживленно говорит с ним до 30 с.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Радуется, громко смеется.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взглядом другого ребенка, рассматривает, радуется, тянется к нему.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ребенком, лежащим на спине на расстоянии 40–50 см от других детей.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ищет и находит взглядом ребенка, рассматривает его лицо, оживляется, тянется, пытается дотронуться, иногда поворачивается. Второй ребенок в ответ улыбается.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96" marR="62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98648" y="559998"/>
            <a:ext cx="148678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912"/>
            <a:ext cx="10515600" cy="239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07774"/>
              </p:ext>
            </p:extLst>
          </p:nvPr>
        </p:nvGraphicFramePr>
        <p:xfrm>
          <a:off x="698500" y="592112"/>
          <a:ext cx="11158721" cy="5685183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2463800"/>
                <a:gridCol w="3810000"/>
                <a:gridCol w="3741921"/>
              </a:tblGrid>
              <a:tr h="3527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 ребенка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мес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 ребенку, берет у него из рук игрушку, гулит.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ребенком, лежащим среди детей. Если между ними общения нет, ребенка кладут ближе к детям (до 50 см).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 взглядом играющего или издающего звуки ребенка, рассматривает, поворачивается, старается взять игрушку, повторяет за ним звуки.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8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мес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Нравится держать игрушки, манипулировать ими.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Рядом с лежащим на животе ребенком, перед ним и немного сбоку справа и слева кладут игрушки, привлекают к ним внимание и наблюдают до 10 мин.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Сразу или после привлечения внимания уверенно берет игрушку, рассматривает и действует, прислушивается к звуку, перекладывает и т. п. Манипулирует 1–3 мин.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Попытка невербального обращения с просьбой о деловом контакте.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 в течении 15-20 мин.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издает звуки, ищет глазами взрослого, пытается привлечь к себе внимание.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72705" y="134912"/>
            <a:ext cx="140614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0986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70365"/>
              </p:ext>
            </p:extLst>
          </p:nvPr>
        </p:nvGraphicFramePr>
        <p:xfrm>
          <a:off x="704335" y="383059"/>
          <a:ext cx="10812161" cy="6352672"/>
        </p:xfrm>
        <a:graphic>
          <a:graphicData uri="http://schemas.openxmlformats.org/drawingml/2006/table">
            <a:tbl>
              <a:tblPr firstRow="1" firstCol="1" bandRow="1"/>
              <a:tblGrid>
                <a:gridCol w="1267099"/>
                <a:gridCol w="2722381"/>
                <a:gridCol w="3324567"/>
                <a:gridCol w="3498114"/>
              </a:tblGrid>
              <a:tr h="273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выявления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 ребенка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6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Учится реагировать на своё имя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зовёт ребенка по имени 2-3 раза подряд.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поворачивает голову в сторону взрослого и эмоционально реагирует, улыбается в ответ.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Сопротивляется при попытке отнять игрушку.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время действия ребенка с игрушкой, взрослый протягивает руку к его игрушке и пытается забрать. 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крепко держит игрушку и не отдает или даёт, но не сразу.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Смотрит на действия другого ребенка и смеется или лепечет.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в течение 30 мин наблюдает за ребенком, находящимся среди других детей.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Сосредоточенно, с интересом смотрит на ребенка, привлекшего его внимание звуками или действиями, смеется, подражает действиям или лепету.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57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Догоняет ребенка, ползет ему навстречу.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играют в «догонялки», а затем наблюдают за поведением малышей, не вмешиваясь.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игры со взрослым догоняет другого ребенка, «убегающего» от него, или «убегает» сам. Увидев друг друга, малыши ползут навстречу и смеются.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Знает свое имя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зовёт ребенка по имени громко и четко.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сразу поворачивается, улыбается или ползёт навстречу взрослому.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6498"/>
            <a:ext cx="10515600" cy="2224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814258"/>
              </p:ext>
            </p:extLst>
          </p:nvPr>
        </p:nvGraphicFramePr>
        <p:xfrm>
          <a:off x="432486" y="308921"/>
          <a:ext cx="11257006" cy="6438202"/>
        </p:xfrm>
        <a:graphic>
          <a:graphicData uri="http://schemas.openxmlformats.org/drawingml/2006/table">
            <a:tbl>
              <a:tblPr firstRow="1" firstCol="1" bandRow="1"/>
              <a:tblGrid>
                <a:gridCol w="939114"/>
                <a:gridCol w="2665093"/>
                <a:gridCol w="3653347"/>
                <a:gridCol w="3999452"/>
              </a:tblGrid>
              <a:tr h="291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 ребенка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98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Действует рядом с ребенком или играет одной игрушкой с ним.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Наблюдают до 30 мин за детьми, находящимися около одного пособия.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Подходит к играющему и действует рядом или вместе (вынимают игрушки из одного ящика и улыбаются).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Начинает подражать действиям взрослого.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проигрывает потешку «Ладушки», включая ребёнка в совместную игру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повторяет некоторые движения после нескольких совместных игр.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35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 приходу детей.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наблюдает за ребенком во время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режимного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процесса, начала бодрствования.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 появлению детей, смотрит, ждет, устремляется к ним, лепечет.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Пытается самостоятельно разрешить трудности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Наблюдают до 30 мин за ребенком.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Ребёнок сам пытается достать игрушку, открыть коробку, достать содержимое.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мес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Протягивает другому ребенку и отдает игрушку, сопровождая это смехом и лепетом.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Наблюдают 20–30 мин за детьми, играющими рядом.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Протягивает игрушку ребенку, стоящему рядом, и смеется, лепечет, говорит «на».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игрушку, спрятанную другим ребенком.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та же.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игрушку, спрятанную другим за спину или под косынку, смотрит вопросительно, просит «дай», смеется.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Мотает головой выражая протест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 предлагает ребенку то, от чего он знает откажется. 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Ребенка в ответ начинает мотать головой.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2" marR="62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8346"/>
            <a:ext cx="10515600" cy="1050324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социального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эмоционального развития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старшего года на основании наблюдений и опроса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взрослых. </a:t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Методика Стребелевой Е.А.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768293"/>
          </a:xfrm>
        </p:spPr>
        <p:txBody>
          <a:bodyPr/>
          <a:lstStyle/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о себе и окружающих людях.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общения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ребёнка.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контактов ребенка со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взрослым.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поведения и эмоционально-волевой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Особенности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характера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Навыки в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6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922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иагностируя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психическое развитие ребенка, необходимо прежде всего определить развитие ведущих линий, возраст развития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(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актуальный уровень развития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0141"/>
            <a:ext cx="10515600" cy="38168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работа с детьми по психологическому сопровождению или ранней помощи строится с учетом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 ближайшего развития.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используемые материалы в работе: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Игры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занятия с детьми раннего возраста с психофизическими нарушениями: Методическое пособие / Под ред. Е.А. Стребелевой, Г.А. Мишиной. — 2-е изд. —М.-. Издательство «Экзамен», 2006. — 160 с. (Серия «Ранняя помощь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И., Ильина 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 ребенку с задержкой психического развития.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руководство. — СПб.: Речь, 2006. — 352 с.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416" y="538119"/>
            <a:ext cx="10515600" cy="5417837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6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21" y="538120"/>
            <a:ext cx="3432345" cy="28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0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66" y="365125"/>
            <a:ext cx="10875160" cy="1943359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возраст – период становления функциональных систем, формирование высших корковых функций.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469" y="2188562"/>
            <a:ext cx="10222577" cy="386847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Важный этап с точки зрения эффективности психолого-педагогического воздействия.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в моторном, психическом, речевом и эмоциональном развитии отрицательно влияют на дальнейшее развитие ребёнка, вызывая трудности в овладении чтением, письмом, и счетом.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Огромная значимость ранней диагностики психомоторного и речевого развития.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224198"/>
          </a:xfrm>
        </p:spPr>
        <p:txBody>
          <a:bodyPr>
            <a:normAutofit/>
          </a:bodyPr>
          <a:lstStyle/>
          <a:p>
            <a:r>
              <a:rPr lang="ru-RU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Развитие детей первого года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3789"/>
            <a:ext cx="10689236" cy="481184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с 1 до 3 месяцев</a:t>
            </a:r>
            <a:endParaRPr lang="ru-RU" sz="2600" b="1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 период 1–3 мес. активное формирование ответных эмоционально-положительных реакций на общение со взрослым. 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Попытка вступить в контакт с ребенком 3 мес.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проявляется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«комплексом оживления».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с 3 до 6 месяцев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При общении со взрослым ребенка еще выражен комплекс оживления: он громко смеется в ответ на эмоциональное общение с ним. 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Появляется новая эмоциональная реакция – крик при уходе. </a:t>
            </a:r>
            <a:endParaRPr lang="ru-RU" sz="26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6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590"/>
            <a:ext cx="10515600" cy="21771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758" y="569626"/>
            <a:ext cx="10810540" cy="5926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6 до 9 месяцев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Отличительная особенность поведения – постоянное сосредоточение на каком-либо виде деятельности. 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Продолжают формироваться реакции на новое лицо – в виде ориентировочной реакции, сменяющейся реакцией страха или радостного оживления.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Учится реагировать на своё имя.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Сопротивляется при попытке отнять игрушку.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1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9972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530" y="629586"/>
            <a:ext cx="11298551" cy="5858299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5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9 до 12 месяцев</a:t>
            </a:r>
            <a:endParaRPr lang="ru-RU" sz="26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Характерен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новый тип общения с ребенком – предметно-действенный, т. е. контакт устанавливается и поддерживается с помощью различных ярких предметов и игрушек, которыми ребенок активно манипулирует.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 своё имя.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Подражает действиям взрослого.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рядом с другим ребенком, забирает игрушку.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Пытается самостоятельно разрешить трудности.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Радуется успеху, огорчается неудачам.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указательным жестом.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Мотает головой, выражая протест.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29586"/>
            <a:ext cx="10515600" cy="61459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Развитие детей второго года жизни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09272"/>
            <a:ext cx="10914089" cy="541144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Индивидуальные, эмоционально-деловые контакты взрослого с ребенком формируют у него личностные качества.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1год 3мес.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 интересом рассматривает свое изображение в зеркале.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Выражает любовь к кукле или зайчику.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Следует двум или трем простым требованиям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Получает удовольствие от игры в салки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1год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6мес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Постоянно проявляет инициативу при общении со взрослым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Получает удовольствие от игры в салки</a:t>
            </a:r>
          </a:p>
          <a:p>
            <a:pPr lvl="0"/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</a:rPr>
              <a:t>По просьбе показывает взрослых и детей по именам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121919"/>
          </a:xfrm>
        </p:spPr>
        <p:txBody>
          <a:bodyPr>
            <a:normAutofit fontScale="90000"/>
          </a:bodyPr>
          <a:lstStyle/>
          <a:p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265" y="435429"/>
            <a:ext cx="11115003" cy="60350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1год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6мес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Постоянно проявляет инициативу при общении со взрослым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Получает удовольствие от игры в салки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По просьбе показывает взрослых и детей по именам</a:t>
            </a:r>
          </a:p>
          <a:p>
            <a:pPr marL="0" lv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1год 9мес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Эмоционально контактирует со сверстниками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</a:rPr>
              <a:t>Следует двум или трем простым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требованиям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Жалуется, испытывая дискомфорт</a:t>
            </a:r>
          </a:p>
          <a:p>
            <a:pPr marL="0" lv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взрослых и ребят по именам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говорить о своих ощущениях</a:t>
            </a:r>
          </a:p>
          <a:p>
            <a:pPr marL="0" lvl="0" indent="0">
              <a:buNone/>
            </a:pP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9672" y="244638"/>
            <a:ext cx="9854127" cy="10445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Развитие детей третьего года жизни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828" y="1409075"/>
            <a:ext cx="10963342" cy="489851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потребность в ситуационном общении. </a:t>
            </a:r>
          </a:p>
          <a:p>
            <a:pPr marL="0" lv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 6 мес</a:t>
            </a:r>
            <a:endParaRPr lang="ru-RU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ориентируются на оценку взрослых их деятельности.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о себе «Я», знает свое полное имя.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просьбе взрослых выполняет 4-5 действий подряд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Избегает простых источников опасности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 выражает желания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с другими по просьбе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Пытается помочь чем-либо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664" y="333632"/>
            <a:ext cx="9772135" cy="1544595"/>
          </a:xfrm>
        </p:spPr>
        <p:txBody>
          <a:bodyPr>
            <a:noAutofit/>
          </a:bodyPr>
          <a:lstStyle/>
          <a:p>
            <a:pPr marL="142875" marR="142875">
              <a:lnSpc>
                <a:spcPct val="107000"/>
              </a:lnSpc>
              <a:spcAft>
                <a:spcPts val="800"/>
              </a:spcAft>
            </a:pP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Контроль </a:t>
            </a:r>
            <a:r>
              <a:rPr lang="ru-RU" sz="35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нервно-психическим </a:t>
            </a: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развитием </a:t>
            </a: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b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500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НПР)</a:t>
            </a:r>
            <a:r>
              <a:rPr lang="ru-RU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1222"/>
            <a:ext cx="10515600" cy="41257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Заключается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выявлении уровня НПР ребенка и его индивидуальных особенностей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Ребенок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развивается спонтанно по своей особой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программе, которая может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отражать типичную возрастную программу, может ее опережать или отставать от нее.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Цель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контроля заключается не только в том, чтобы выявить индивидуальное направление развития ребенка, но и своевременно создать необходимые для этого условия. Во время контроля выявляется также эффективность медико-педагогических воздействий и условий воспитания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Сводная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показателей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(Тонкова-Ямпольская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Р.В.,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Фрухт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Э.Л., Голубева Л.Г., Печора К.Л.,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Пантюхова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Г.В. «Развитие и воспитание детей в домах ребенка»)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4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1060</Words>
  <Application>Microsoft Office PowerPoint</Application>
  <PresentationFormat>Широкоэкранный</PresentationFormat>
  <Paragraphs>199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СЛУЖБА РАННЕЙ ПОМОЩИ   Показатели уровня эмоционального и социального развития детей раннего возраста.</vt:lpstr>
      <vt:lpstr>Ранний возраст – период становления функциональных систем, формирование высших корковых функций. </vt:lpstr>
      <vt:lpstr> Развитие детей первого года жизни</vt:lpstr>
      <vt:lpstr> </vt:lpstr>
      <vt:lpstr> </vt:lpstr>
      <vt:lpstr>           Развитие детей второго года жизни </vt:lpstr>
      <vt:lpstr>Презентация PowerPoint</vt:lpstr>
      <vt:lpstr>      Развитие детей третьего года жизни</vt:lpstr>
      <vt:lpstr>     Контроль за нервно-психическим развитием                                                (НПР) </vt:lpstr>
      <vt:lpstr>             Сводная таблица показателей НПР  </vt:lpstr>
      <vt:lpstr>Презентация PowerPoint</vt:lpstr>
      <vt:lpstr>Презентация PowerPoint</vt:lpstr>
      <vt:lpstr>Презентация PowerPoint</vt:lpstr>
      <vt:lpstr>Презентация PowerPoint</vt:lpstr>
      <vt:lpstr> Изучение социального и эмоционального развития детей старшего года на основании наблюдений и опроса взрослых.            Методика Стребелевой Е.А. </vt:lpstr>
      <vt:lpstr>Диагностируя психическое развитие ребенка, необходимо прежде всего определить развитие ведущих линий, возраст развития ребенка (актуальный уровень развития).  </vt:lpstr>
      <vt:lpstr>                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эмоционально-волевого и социального развития детей раннего возраста.</dc:title>
  <dc:creator>Пользователь</dc:creator>
  <cp:lastModifiedBy>Пользователь</cp:lastModifiedBy>
  <cp:revision>30</cp:revision>
  <dcterms:created xsi:type="dcterms:W3CDTF">2018-09-07T09:24:21Z</dcterms:created>
  <dcterms:modified xsi:type="dcterms:W3CDTF">2018-09-13T11:21:47Z</dcterms:modified>
</cp:coreProperties>
</file>