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87" r:id="rId3"/>
    <p:sldId id="285" r:id="rId4"/>
    <p:sldId id="28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88" r:id="rId15"/>
    <p:sldId id="267" r:id="rId16"/>
    <p:sldId id="268" r:id="rId17"/>
    <p:sldId id="277" r:id="rId18"/>
    <p:sldId id="276" r:id="rId19"/>
    <p:sldId id="275" r:id="rId20"/>
    <p:sldId id="274" r:id="rId21"/>
    <p:sldId id="273" r:id="rId22"/>
    <p:sldId id="272" r:id="rId23"/>
    <p:sldId id="271" r:id="rId24"/>
    <p:sldId id="270" r:id="rId25"/>
    <p:sldId id="269" r:id="rId26"/>
    <p:sldId id="289" r:id="rId27"/>
    <p:sldId id="290" r:id="rId28"/>
    <p:sldId id="278" r:id="rId29"/>
    <p:sldId id="284" r:id="rId30"/>
    <p:sldId id="283" r:id="rId31"/>
    <p:sldId id="279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6455" autoAdjust="0"/>
  </p:normalViewPr>
  <p:slideViewPr>
    <p:cSldViewPr>
      <p:cViewPr varScale="1">
        <p:scale>
          <a:sx n="79" d="100"/>
          <a:sy n="79" d="100"/>
        </p:scale>
        <p:origin x="-15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948340F-9B7A-475F-B0AB-75E3C46601C0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3E4B7-A691-4ABD-A7B8-E07758177A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CC8DD-4039-4809-B137-31AB6A920AA5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DC221-99A5-4533-8513-EB921AB923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ABA5-DEA6-4A3C-AC08-3927369239F4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4F3F5-1F77-47FA-9C78-57C24F911B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7B898-A1F7-4B3F-8EDD-5D96AF3C74A3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3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5616D-A684-4E72-AB16-55BB392E0B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0E221-F70C-44F1-9E1D-7D0BB83D8803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291F5-4A44-4696-972D-8D4F9A48B3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81AB6E-9630-4F4D-AE03-B75DBFB3D952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F59C5-6079-49F5-8C42-397797EF2C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529D2-E7CA-4424-9E04-4CFB793AE7F4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AFC4D-DB0C-49C2-A749-E6BEF12F95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23692-B247-4E44-88A7-923B55E4278B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1E715-56BC-4C35-BD09-122F7DC39D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934C4-E36A-4F38-A58E-2D2D21529D44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7EAE-E938-45D0-9BA0-8C724EF784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F9EB8-2329-4FFA-8B71-C3572BDBDA5B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17160-9738-46BE-9558-85B47499F8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89D23-FAE3-4180-8377-5CB73A070FD2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84BBD-8365-415A-8995-6BFDEE33BA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E10CFC-6B5B-4208-B973-107E3C045999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7190E-D52B-4BD2-AA29-01769F2510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E303377-9074-46F0-AB96-DE195A66FC6E}" type="datetimeFigureOut">
              <a:rPr lang="ru-RU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pPr>
              <a:defRPr/>
            </a:pPr>
            <a:fld id="{58DC800E-1F50-46B7-904D-4815507C75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2" r:id="rId2"/>
    <p:sldLayoutId id="2147483914" r:id="rId3"/>
    <p:sldLayoutId id="2147483911" r:id="rId4"/>
    <p:sldLayoutId id="2147483910" r:id="rId5"/>
    <p:sldLayoutId id="2147483909" r:id="rId6"/>
    <p:sldLayoutId id="2147483915" r:id="rId7"/>
    <p:sldLayoutId id="2147483908" r:id="rId8"/>
    <p:sldLayoutId id="2147483916" r:id="rId9"/>
    <p:sldLayoutId id="2147483907" r:id="rId10"/>
    <p:sldLayoutId id="2147483906" r:id="rId11"/>
    <p:sldLayoutId id="214748390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ntr45.ru/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2988" y="2060575"/>
            <a:ext cx="7200900" cy="3181350"/>
          </a:xfrm>
        </p:spPr>
        <p:txBody>
          <a:bodyPr wrap="square" t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360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«Практические приемы формирования навыков звукобуквенного и слогового анализа у дошкольников с нарушением речи»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5589240"/>
            <a:ext cx="5184576" cy="88265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/>
              <a:t>Медведева Евгения </a:t>
            </a:r>
            <a:r>
              <a:rPr lang="ru-RU" b="1" dirty="0" smtClean="0"/>
              <a:t>Вадимовна, учитель - логопед ЦПМПК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08050"/>
            <a:ext cx="7812088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36613"/>
            <a:ext cx="78247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141663"/>
            <a:ext cx="77835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765175"/>
            <a:ext cx="7775575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52513"/>
            <a:ext cx="8027987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dirty="0" smtClean="0"/>
              <a:t>Игры на развитие внимания, зрительного восприятия, пространственной ориентировки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000" dirty="0"/>
          </a:p>
          <a:p>
            <a:pPr marL="0" lvl="0" indent="0" algn="just" eaLnBrk="1" hangingPunct="1">
              <a:lnSpc>
                <a:spcPct val="90000"/>
              </a:lnSpc>
              <a:buClr>
                <a:srgbClr val="F07F09"/>
              </a:buClr>
              <a:buNone/>
            </a:pPr>
            <a:r>
              <a:rPr lang="ru-RU" sz="2400" dirty="0" smtClean="0"/>
              <a:t>Начинать нужно с развития </a:t>
            </a:r>
            <a:r>
              <a:rPr lang="ru-RU" sz="2400" dirty="0" smtClean="0">
                <a:solidFill>
                  <a:prstClr val="black"/>
                </a:solidFill>
              </a:rPr>
              <a:t>ориентировки в </a:t>
            </a:r>
            <a:r>
              <a:rPr lang="ru-RU" sz="2400" dirty="0" smtClean="0"/>
              <a:t>пространстве:</a:t>
            </a:r>
          </a:p>
          <a:p>
            <a:pPr marL="0" lvl="0" indent="0" algn="just" eaLnBrk="1" hangingPunct="1">
              <a:lnSpc>
                <a:spcPct val="90000"/>
              </a:lnSpc>
              <a:buClr>
                <a:srgbClr val="F07F09"/>
              </a:buClr>
              <a:buNone/>
            </a:pPr>
            <a:r>
              <a:rPr lang="ru-RU" sz="2400" dirty="0" smtClean="0"/>
              <a:t> - ориентировка в собственном теле (покажи правой рукой левую щеку, левой рукой – правый глаз и т.п.);</a:t>
            </a:r>
          </a:p>
          <a:p>
            <a:pPr marL="0" lvl="0" indent="0" algn="just" eaLnBrk="1" hangingPunct="1">
              <a:lnSpc>
                <a:spcPct val="90000"/>
              </a:lnSpc>
              <a:buClr>
                <a:srgbClr val="F07F09"/>
              </a:buClr>
              <a:buNone/>
            </a:pPr>
            <a:r>
              <a:rPr lang="ru-RU" sz="2400" dirty="0" smtClean="0"/>
              <a:t>- ориентировка в пространстве кабинета (назови предметы, которые находятся слева, справа; встань так, чтоб стол находился справа от тебя и т.п.)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0425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dirty="0" smtClean="0"/>
              <a:t>Игры на развитие внимания, зрительного восприятия, пространственной ориентировки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 smtClean="0"/>
          </a:p>
        </p:txBody>
      </p:sp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276475"/>
            <a:ext cx="7561262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193800"/>
            <a:ext cx="7993063" cy="40814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36588"/>
            <a:ext cx="8208962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65175"/>
            <a:ext cx="7993062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924175"/>
            <a:ext cx="8208963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46163"/>
            <a:ext cx="785018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b="1" dirty="0" err="1" smtClean="0"/>
              <a:t>Дисграфия</a:t>
            </a:r>
            <a:r>
              <a:rPr lang="ru-RU" sz="2400" dirty="0" smtClean="0"/>
              <a:t> – частичное расстройство процесса письма, связанное с недостаточной </a:t>
            </a:r>
            <a:r>
              <a:rPr lang="ru-RU" sz="2400" dirty="0" err="1" smtClean="0"/>
              <a:t>сформированностью</a:t>
            </a:r>
            <a:r>
              <a:rPr lang="ru-RU" sz="2400" dirty="0" smtClean="0"/>
              <a:t> психических функций, участвующих в реализации и контроле письменной речи.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400" dirty="0" smtClean="0"/>
          </a:p>
          <a:p>
            <a:pPr marL="0" lvl="0" indent="0" algn="just">
              <a:buClr>
                <a:srgbClr val="F07F09"/>
              </a:buClr>
              <a:buNone/>
            </a:pPr>
            <a:r>
              <a:rPr lang="ru-RU" sz="2400" dirty="0" smtClean="0"/>
              <a:t>Наиболее распространенные ошибки при </a:t>
            </a:r>
            <a:r>
              <a:rPr lang="ru-RU" sz="2400" dirty="0" err="1" smtClean="0"/>
              <a:t>дисграфии</a:t>
            </a:r>
            <a:r>
              <a:rPr lang="ru-RU" sz="2400" dirty="0" smtClean="0"/>
              <a:t> связаны с </a:t>
            </a:r>
            <a:r>
              <a:rPr lang="ru-RU" sz="2400" dirty="0" err="1" smtClean="0">
                <a:solidFill>
                  <a:srgbClr val="000000"/>
                </a:solidFill>
                <a:latin typeface="Tahoma"/>
              </a:rPr>
              <a:t>несформированностью</a:t>
            </a:r>
            <a:r>
              <a:rPr lang="ru-RU" sz="240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ahoma"/>
              </a:rPr>
              <a:t>фонематических процессов и слухового </a:t>
            </a:r>
            <a:r>
              <a:rPr lang="ru-RU" sz="2400" dirty="0" smtClean="0">
                <a:solidFill>
                  <a:srgbClr val="000000"/>
                </a:solidFill>
                <a:latin typeface="Tahoma"/>
              </a:rPr>
              <a:t>восприятия, </a:t>
            </a:r>
            <a:r>
              <a:rPr lang="ru-RU" sz="2400" dirty="0" err="1" smtClean="0">
                <a:solidFill>
                  <a:srgbClr val="000000"/>
                </a:solidFill>
                <a:latin typeface="Tahoma"/>
              </a:rPr>
              <a:t>несформированностью</a:t>
            </a:r>
            <a:r>
              <a:rPr lang="ru-RU" sz="2400" dirty="0" smtClean="0">
                <a:solidFill>
                  <a:srgbClr val="000000"/>
                </a:solidFill>
                <a:latin typeface="Tahoma"/>
              </a:rPr>
              <a:t>  </a:t>
            </a:r>
            <a:r>
              <a:rPr lang="ru-RU" sz="2400" dirty="0">
                <a:solidFill>
                  <a:srgbClr val="000000"/>
                </a:solidFill>
                <a:latin typeface="Tahoma"/>
              </a:rPr>
              <a:t>зрительно-пространственных </a:t>
            </a:r>
            <a:r>
              <a:rPr lang="ru-RU" sz="2400" dirty="0" smtClean="0">
                <a:solidFill>
                  <a:srgbClr val="000000"/>
                </a:solidFill>
                <a:latin typeface="Tahoma"/>
              </a:rPr>
              <a:t>функций.</a:t>
            </a:r>
            <a:endParaRPr lang="ru-RU" sz="2400" dirty="0">
              <a:solidFill>
                <a:srgbClr val="000000"/>
              </a:solidFill>
              <a:latin typeface="Tahoma"/>
            </a:endParaRPr>
          </a:p>
          <a:p>
            <a:pPr marL="0" lvl="0" indent="0" algn="just">
              <a:buClr>
                <a:srgbClr val="F07F09"/>
              </a:buClr>
              <a:buNone/>
            </a:pP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385361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65175"/>
            <a:ext cx="753903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3357563"/>
            <a:ext cx="3962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788828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924175"/>
            <a:ext cx="38481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836613"/>
            <a:ext cx="7713663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213100"/>
            <a:ext cx="39528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6250"/>
            <a:ext cx="7920037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141663"/>
            <a:ext cx="37338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549275"/>
            <a:ext cx="78073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141663"/>
            <a:ext cx="37242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65175"/>
            <a:ext cx="79629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2852738"/>
            <a:ext cx="38100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dirty="0" smtClean="0"/>
              <a:t>База интерактивных игр «</a:t>
            </a:r>
            <a:r>
              <a:rPr lang="ru-RU" dirty="0" err="1" smtClean="0"/>
              <a:t>Мерсибо</a:t>
            </a:r>
            <a:r>
              <a:rPr lang="ru-RU" dirty="0" smtClean="0"/>
              <a:t> плюс» позволяет формировать у ребенка навыки звукобуквенного анализа и способствует развитию зрительного восприятия в наиболее эффективной форме </a:t>
            </a:r>
            <a:r>
              <a:rPr lang="ru-RU" smtClean="0"/>
              <a:t>–  </a:t>
            </a:r>
            <a:r>
              <a:rPr lang="ru-RU" dirty="0" smtClean="0"/>
              <a:t>игре. Программно-дидактический комплекс «</a:t>
            </a:r>
            <a:r>
              <a:rPr lang="ru-RU" dirty="0" err="1" smtClean="0"/>
              <a:t>Мерсибо</a:t>
            </a:r>
            <a:r>
              <a:rPr lang="ru-RU" dirty="0" smtClean="0"/>
              <a:t> плюс» полностью отвечает требованиям времени, условиям, в которых работают современные педагоги.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02634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dirty="0" smtClean="0"/>
              <a:t>На основе игр «</a:t>
            </a:r>
            <a:r>
              <a:rPr lang="ru-RU" dirty="0" err="1" smtClean="0"/>
              <a:t>Мерсибо</a:t>
            </a:r>
            <a:r>
              <a:rPr lang="ru-RU" dirty="0" smtClean="0"/>
              <a:t>» можно разработать наглядный дидактический материал для работы с детьми.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dirty="0" smtClean="0"/>
              <a:t>Использование компьютерных игр не может полностью исключить использование классических упражнений.</a:t>
            </a:r>
          </a:p>
        </p:txBody>
      </p:sp>
    </p:spTree>
    <p:extLst>
      <p:ext uri="{BB962C8B-B14F-4D97-AF65-F5344CB8AC3E}">
        <p14:creationId xmlns:p14="http://schemas.microsoft.com/office/powerpoint/2010/main" val="1742140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36613"/>
            <a:ext cx="7713662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771525"/>
            <a:ext cx="7437438" cy="265747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3728" y="3429000"/>
            <a:ext cx="7993063" cy="2661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r>
              <a:rPr lang="ru-RU" sz="1400" b="1" dirty="0">
                <a:solidFill>
                  <a:srgbClr val="000000"/>
                </a:solidFill>
                <a:latin typeface="Tahoma"/>
              </a:rPr>
              <a:t>Ошибки, обусловленные </a:t>
            </a:r>
            <a:r>
              <a:rPr lang="ru-RU" sz="1400" b="1" dirty="0" err="1">
                <a:solidFill>
                  <a:srgbClr val="000000"/>
                </a:solidFill>
                <a:latin typeface="Tahoma"/>
              </a:rPr>
              <a:t>несформированностью</a:t>
            </a:r>
            <a:r>
              <a:rPr lang="ru-RU" sz="1400" b="1" dirty="0">
                <a:solidFill>
                  <a:srgbClr val="000000"/>
                </a:solidFill>
                <a:latin typeface="Tahoma"/>
              </a:rPr>
              <a:t> фонематических процессов и слухового восприятия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Пропуски гласных букв: 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всят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висят,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комнта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комната;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Пропуски согласных букв: 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комата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–комната, вей – всей;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Tahoma"/>
              </a:rPr>
              <a:t>Пропуски </a:t>
            </a:r>
            <a:r>
              <a:rPr lang="ru-RU" sz="1400" dirty="0">
                <a:solidFill>
                  <a:srgbClr val="000000"/>
                </a:solidFill>
                <a:latin typeface="Tahoma"/>
              </a:rPr>
              <a:t>слогов и частей слова: 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стрки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стрелки;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Замена гласных: 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пище – пищу,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сесен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сосен,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люгкий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легкий;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Замена согласных: 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тва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два,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роча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роща;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Перестановки букв и слогов: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 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онко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окно;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 err="1">
                <a:solidFill>
                  <a:srgbClr val="000000"/>
                </a:solidFill>
                <a:latin typeface="Tahoma"/>
              </a:rPr>
              <a:t>Недописывание</a:t>
            </a:r>
            <a:r>
              <a:rPr lang="ru-RU" sz="1400" dirty="0">
                <a:solidFill>
                  <a:srgbClr val="000000"/>
                </a:solidFill>
                <a:latin typeface="Tahoma"/>
              </a:rPr>
              <a:t> букв и слогов: </a:t>
            </a:r>
            <a:r>
              <a:rPr lang="ru-RU" sz="1400" dirty="0" err="1">
                <a:solidFill>
                  <a:srgbClr val="000000"/>
                </a:solidFill>
                <a:latin typeface="Tahoma"/>
              </a:rPr>
              <a:t>ч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ере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через, на ветка – на ветках,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Наращивание слов лишними буквами и слогами: 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детити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дети, снег = снег,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диктанат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диктант;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Искажение слова: 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мальни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маленький,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чайщик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чащи;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 Слитное написание слов и их произвольное деление: 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 два – два,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бойчасов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бой часов;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 Неумение определить границы предложения в тексте, слитное написание предложений: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 Снег покрыл всю землю. Белым ковром. замерзла Речка птицам голодно.- Снег покрыл всю землю белым ковром. Замерзла речка. Птицам голодно.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solidFill>
                  <a:srgbClr val="000000"/>
                </a:solidFill>
                <a:latin typeface="Tahoma"/>
              </a:rPr>
              <a:t> Нарушение смягчения согласных: 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болшой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большой,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мач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мяч, </a:t>
            </a:r>
            <a:r>
              <a:rPr lang="ru-RU" sz="1400" i="1" dirty="0" err="1">
                <a:solidFill>
                  <a:srgbClr val="000000"/>
                </a:solidFill>
                <a:latin typeface="Tahoma"/>
              </a:rPr>
              <a:t>умчалис</a:t>
            </a:r>
            <a:r>
              <a:rPr lang="ru-RU" sz="1400" i="1" dirty="0">
                <a:solidFill>
                  <a:srgbClr val="000000"/>
                </a:solidFill>
                <a:latin typeface="Tahoma"/>
              </a:rPr>
              <a:t> – умчались;</a:t>
            </a: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1863654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 smtClean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 smtClean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 smtClean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dirty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000" dirty="0" smtClean="0"/>
              <a:t>Разумное сочетание дидактических игр и современных компьютерных программ позволяет достичь хорошего результата.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249462"/>
            <a:ext cx="7954962" cy="1895475"/>
          </a:xfrm>
          <a:prstGeom prst="rect">
            <a:avLst/>
          </a:prstGeom>
          <a:noFill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925" y="836712"/>
            <a:ext cx="1447800" cy="39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dirty="0" smtClean="0"/>
              <a:t>Материалы семинара будут размещены на сайте ГБУ ДО «Центр помощи детям»: </a:t>
            </a:r>
            <a:r>
              <a:rPr lang="en-US" sz="3200" dirty="0" smtClean="0">
                <a:hlinkClick r:id="rId2"/>
              </a:rPr>
              <a:t>www.centr45.ru</a:t>
            </a:r>
            <a:endParaRPr lang="ru-RU" sz="3200" dirty="0" smtClean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3200" dirty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3200" dirty="0" smtClean="0"/>
          </a:p>
          <a:p>
            <a:pPr marL="0" indent="0"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3200" dirty="0" smtClean="0"/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r>
              <a:rPr lang="ru-RU" sz="2000" b="1" dirty="0">
                <a:solidFill>
                  <a:srgbClr val="000000"/>
                </a:solidFill>
                <a:latin typeface="Tahoma"/>
              </a:rPr>
              <a:t>Ошибки, обусловленные </a:t>
            </a:r>
            <a:r>
              <a:rPr lang="ru-RU" sz="2000" b="1" dirty="0" err="1">
                <a:solidFill>
                  <a:srgbClr val="000000"/>
                </a:solidFill>
                <a:latin typeface="Tahoma"/>
              </a:rPr>
              <a:t>несформированностью</a:t>
            </a:r>
            <a:r>
              <a:rPr lang="ru-RU" sz="2000" b="1" dirty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ahoma"/>
              </a:rPr>
              <a:t>зрительно-пространственных </a:t>
            </a:r>
            <a:r>
              <a:rPr lang="ru-RU" sz="2000" b="1" dirty="0" smtClean="0">
                <a:solidFill>
                  <a:srgbClr val="000000"/>
                </a:solidFill>
                <a:latin typeface="Tahoma"/>
              </a:rPr>
              <a:t>функций</a:t>
            </a:r>
            <a:endParaRPr lang="ru-RU" sz="2000" b="1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ahoma"/>
              </a:rPr>
              <a:t>Замена букв, отличающихся разным положением в пространстве:</a:t>
            </a:r>
          </a:p>
          <a:p>
            <a:r>
              <a:rPr lang="ru-RU" sz="2000" i="1" dirty="0">
                <a:solidFill>
                  <a:srgbClr val="000000"/>
                </a:solidFill>
                <a:latin typeface="Tahoma"/>
              </a:rPr>
              <a:t>ш – т, д – в, д – б;</a:t>
            </a:r>
            <a:endParaRPr lang="ru-RU" sz="20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ahoma"/>
              </a:rPr>
              <a:t>Замена букв, отличающихся различным количеством одинаковых элементов: </a:t>
            </a:r>
            <a:r>
              <a:rPr lang="ru-RU" sz="2000" i="1" dirty="0">
                <a:solidFill>
                  <a:srgbClr val="000000"/>
                </a:solidFill>
                <a:latin typeface="Tahoma"/>
              </a:rPr>
              <a:t>и – ш, ц – щ;</a:t>
            </a:r>
            <a:endParaRPr lang="ru-RU" sz="20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ahoma"/>
              </a:rPr>
              <a:t>Замена букв, имеющих дополнительные элементы: </a:t>
            </a:r>
            <a:r>
              <a:rPr lang="ru-RU" sz="2000" i="1" dirty="0">
                <a:solidFill>
                  <a:srgbClr val="000000"/>
                </a:solidFill>
                <a:latin typeface="Tahoma"/>
              </a:rPr>
              <a:t>и – ц, ш – щ, п – т, х – ж, л – м;</a:t>
            </a:r>
            <a:endParaRPr lang="ru-RU" sz="20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ahoma"/>
              </a:rPr>
              <a:t>Зеркальное написание букв: </a:t>
            </a:r>
            <a:r>
              <a:rPr lang="ru-RU" sz="2000" i="1" dirty="0">
                <a:solidFill>
                  <a:srgbClr val="000000"/>
                </a:solidFill>
                <a:latin typeface="Tahoma"/>
              </a:rPr>
              <a:t>с, э, ю;</a:t>
            </a:r>
            <a:endParaRPr lang="ru-RU" sz="2000" dirty="0">
              <a:solidFill>
                <a:srgbClr val="000000"/>
              </a:solidFill>
              <a:latin typeface="Tahoma"/>
            </a:endParaRPr>
          </a:p>
          <a:p>
            <a:pPr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ahoma"/>
              </a:rPr>
              <a:t>Пропуски, лишние или неправильно расположенные элементы букв</a:t>
            </a:r>
            <a:r>
              <a:rPr lang="ru-RU" sz="2000" dirty="0" smtClean="0">
                <a:solidFill>
                  <a:srgbClr val="000000"/>
                </a:solidFill>
                <a:latin typeface="Tahoma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0000"/>
                </a:solidFill>
                <a:latin typeface="Tahoma"/>
              </a:rPr>
              <a:t>Профилактикой этих ошибок будут игры и упражнения на развитие фонематического слуха и зрительного восприятия.</a:t>
            </a:r>
            <a:endParaRPr lang="ru-RU" sz="2000" dirty="0">
              <a:solidFill>
                <a:srgbClr val="000000"/>
              </a:solidFill>
              <a:latin typeface="Tahoma"/>
            </a:endParaRPr>
          </a:p>
          <a:p>
            <a:pPr marL="0" indent="0">
              <a:buNone/>
            </a:pPr>
            <a:endParaRPr lang="ru-RU" sz="1400" dirty="0">
              <a:solidFill>
                <a:srgbClr val="000000"/>
              </a:solidFill>
              <a:latin typeface="Tahoma"/>
            </a:endParaRP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372117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b="1" smtClean="0"/>
              <a:t>Игры на развитие фонематического слуха: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подними руку, если услышишь гласный звук «о» среди других гласных 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400" smtClean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хлопни в ладоши, если услышишь согласный звук «к» среди других согласных 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400" smtClean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Повторение за логопедом слогового ряда: со звонкими и глухими звуками; с шипящими и свистящими; с сонорами</a:t>
            </a:r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400" smtClean="0"/>
          </a:p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Называние слов с заданным звуком.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2"/>
          <p:cNvSpPr>
            <a:spLocks noGrp="1"/>
          </p:cNvSpPr>
          <p:nvPr>
            <p:ph idx="1"/>
          </p:nvPr>
        </p:nvSpPr>
        <p:spPr>
          <a:xfrm>
            <a:off x="468313" y="549275"/>
            <a:ext cx="8207375" cy="525621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/>
              <a:t>Определить наличие звука в названии картинок: выбрать те, в которых есть звук «ш»</a:t>
            </a:r>
            <a:r>
              <a:rPr lang="ru-RU" smtClean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mtClean="0"/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6386" name="Picture 4" descr="6ir6RxX4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12875"/>
            <a:ext cx="1417637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484313"/>
            <a:ext cx="182403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0" descr="600189584_9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341438"/>
            <a:ext cx="15700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2" descr="thumb_img_5710aa203a750_resize_900_50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1341438"/>
            <a:ext cx="1692275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4" descr="clipart-car-car-clip-art-mHtTUp-clipar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2997200"/>
            <a:ext cx="252095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8" descr="149155_html_4a123f6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2997200"/>
            <a:ext cx="216535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5963" y="2781300"/>
            <a:ext cx="2106612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3" descr="hello_html_m6648705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1550" y="4221163"/>
            <a:ext cx="1668463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25" descr="0zvezd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35375" y="4437063"/>
            <a:ext cx="19335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название картинок и определение отличий в названиях</a:t>
            </a:r>
            <a:r>
              <a:rPr lang="ru-RU" smtClean="0"/>
              <a:t> </a:t>
            </a:r>
          </a:p>
        </p:txBody>
      </p:sp>
      <p:sp>
        <p:nvSpPr>
          <p:cNvPr id="17410" name="AutoShape 6" descr="hello_html_3182606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628775"/>
            <a:ext cx="37719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628775"/>
            <a:ext cx="4100512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981075"/>
            <a:ext cx="734377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2"/>
          <p:cNvSpPr>
            <a:spLocks noGrp="1"/>
          </p:cNvSpPr>
          <p:nvPr>
            <p:ph idx="4294967295"/>
          </p:nvPr>
        </p:nvSpPr>
        <p:spPr>
          <a:xfrm>
            <a:off x="539750" y="765175"/>
            <a:ext cx="7993063" cy="493871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765175"/>
            <a:ext cx="76263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429000"/>
            <a:ext cx="76327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529</TotalTime>
  <Words>373</Words>
  <Application>Microsoft Office PowerPoint</Application>
  <PresentationFormat>Экран (4:3)</PresentationFormat>
  <Paragraphs>56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Аспект</vt:lpstr>
      <vt:lpstr>«Практические приемы формирования навыков звукобуквенного и слогового анализа у дошкольников с нарушением речи»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</dc:creator>
  <cp:lastModifiedBy>Елена</cp:lastModifiedBy>
  <cp:revision>36</cp:revision>
  <dcterms:created xsi:type="dcterms:W3CDTF">2016-10-24T06:22:53Z</dcterms:created>
  <dcterms:modified xsi:type="dcterms:W3CDTF">2016-11-30T05:08:10Z</dcterms:modified>
</cp:coreProperties>
</file>